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226" r:id="rId2"/>
    <p:sldId id="2395" r:id="rId3"/>
    <p:sldId id="2526" r:id="rId4"/>
    <p:sldId id="2469" r:id="rId5"/>
    <p:sldId id="2525" r:id="rId6"/>
    <p:sldId id="2528" r:id="rId7"/>
    <p:sldId id="2527" r:id="rId8"/>
    <p:sldId id="2529" r:id="rId9"/>
    <p:sldId id="2530" r:id="rId10"/>
    <p:sldId id="2532" r:id="rId11"/>
    <p:sldId id="2534" r:id="rId12"/>
    <p:sldId id="2537" r:id="rId13"/>
    <p:sldId id="2531" r:id="rId14"/>
    <p:sldId id="2539" r:id="rId15"/>
    <p:sldId id="2538" r:id="rId16"/>
    <p:sldId id="2540" r:id="rId17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4BD7C8"/>
    <a:srgbClr val="29B9A8"/>
    <a:srgbClr val="FF0000"/>
    <a:srgbClr val="F4F4F4"/>
    <a:srgbClr val="F2F4F8"/>
    <a:srgbClr val="E4E9F0"/>
    <a:srgbClr val="CBD6E3"/>
    <a:srgbClr val="E7F9FF"/>
    <a:srgbClr val="D5F4FF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655" autoAdjust="0"/>
  </p:normalViewPr>
  <p:slideViewPr>
    <p:cSldViewPr snapToObjects="1">
      <p:cViewPr>
        <p:scale>
          <a:sx n="50" d="100"/>
          <a:sy n="50" d="100"/>
        </p:scale>
        <p:origin x="936" y="39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5/15/2019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090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3364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086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969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025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970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8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1063"/>
      </p:ext>
    </p:extLst>
  </p:cSld>
  <p:clrMapOvr>
    <a:masterClrMapping/>
  </p:clrMapOvr>
  <p:transition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165193"/>
      </p:ext>
    </p:extLst>
  </p:cSld>
  <p:clrMapOvr>
    <a:masterClrMapping/>
  </p:clrMapOvr>
  <p:transition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-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5288768" y="2560321"/>
            <a:ext cx="5669280" cy="859536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720090"/>
      </p:ext>
    </p:extLst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ceholder-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24281" y="5151119"/>
            <a:ext cx="9903920" cy="757246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3579493" y="5151119"/>
            <a:ext cx="9903920" cy="757246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  <p:extLst/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laceholder-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0704176" y="3297336"/>
            <a:ext cx="10553700" cy="90511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919591"/>
      </p:ext>
    </p:extLst>
  </p:cSld>
  <p:clrMapOvr>
    <a:masterClrMapping/>
  </p:clrMapOvr>
  <p:transition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886670" y="2066657"/>
            <a:ext cx="5018049" cy="890625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626799"/>
      </p:ext>
    </p:extLst>
  </p:cSld>
  <p:clrMapOvr>
    <a:masterClrMapping/>
  </p:clrMapOvr>
  <p:transition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5598076" y="3314699"/>
            <a:ext cx="6126480" cy="775607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887982"/>
      </p:ext>
    </p:extLst>
  </p:cSld>
  <p:clrMapOvr>
    <a:masterClrMapping/>
  </p:clrMapOvr>
  <p:transition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73" y="5255"/>
            <a:ext cx="12188861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2201379" y="6858000"/>
            <a:ext cx="12188861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576335"/>
      </p:ext>
    </p:extLst>
  </p:cSld>
  <p:clrMapOvr>
    <a:masterClrMapping/>
  </p:clrMapOvr>
  <p:transition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72" y="5254"/>
            <a:ext cx="11884098" cy="1371074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2417425" y="0"/>
            <a:ext cx="11972815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</p:spTree>
    <p:extLst/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2485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901" r:id="rId2"/>
    <p:sldLayoutId id="2147483966" r:id="rId3"/>
    <p:sldLayoutId id="2147483986" r:id="rId4"/>
    <p:sldLayoutId id="2147483968" r:id="rId5"/>
    <p:sldLayoutId id="2147483906" r:id="rId6"/>
    <p:sldLayoutId id="2147483959" r:id="rId7"/>
    <p:sldLayoutId id="2147483985" r:id="rId8"/>
    <p:sldLayoutId id="2147483987" r:id="rId9"/>
  </p:sldLayoutIdLst>
  <p:transition>
    <p:push dir="u"/>
  </p:transition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0" indent="0" algn="l" defTabSz="1828434" rtl="0" eaLnBrk="1" latinLnBrk="0" hangingPunct="1">
        <a:lnSpc>
          <a:spcPct val="90000"/>
        </a:lnSpc>
        <a:spcBef>
          <a:spcPts val="2000"/>
        </a:spcBef>
        <a:buFont typeface="Arial" charset="0"/>
        <a:buNone/>
        <a:defRPr lang="en-US" sz="4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914217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4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1828434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2742651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3656868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0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6.png"/><Relationship Id="rId5" Type="http://schemas.openxmlformats.org/officeDocument/2006/relationships/image" Target="../media/image14.png"/><Relationship Id="rId10" Type="http://schemas.microsoft.com/office/2007/relationships/hdphoto" Target="../media/hdphoto1.wdp"/><Relationship Id="rId4" Type="http://schemas.openxmlformats.org/officeDocument/2006/relationships/image" Target="../media/image11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645026" y="815182"/>
            <a:ext cx="14706600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0" b="1" spc="600" dirty="0">
                <a:solidFill>
                  <a:srgbClr val="F4F4F4"/>
                </a:solidFill>
                <a:latin typeface="Montserrat" charset="0"/>
                <a:ea typeface="Montserrat" charset="0"/>
                <a:cs typeface="Montserrat" charset="0"/>
              </a:rPr>
              <a:t>MEDICAL</a:t>
            </a:r>
          </a:p>
          <a:p>
            <a:r>
              <a:rPr lang="en-US" sz="18000" b="1" spc="600" dirty="0">
                <a:solidFill>
                  <a:srgbClr val="F4F4F4"/>
                </a:solidFill>
                <a:latin typeface="Montserrat" charset="0"/>
                <a:ea typeface="Montserrat" charset="0"/>
                <a:cs typeface="Montserrat" charset="0"/>
              </a:rPr>
              <a:t>MACHINE</a:t>
            </a:r>
          </a:p>
          <a:p>
            <a:r>
              <a:rPr lang="en-US" sz="18000" b="1" spc="600" dirty="0">
                <a:solidFill>
                  <a:srgbClr val="F4F4F4"/>
                </a:solidFill>
                <a:latin typeface="Montserrat" charset="0"/>
                <a:ea typeface="Montserrat" charset="0"/>
                <a:cs typeface="Montserrat" charset="0"/>
              </a:rPr>
              <a:t>LEARNING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64B6E4BC-FCFE-4754-B4AC-1C6032C096FC}"/>
              </a:ext>
            </a:extLst>
          </p:cNvPr>
          <p:cNvSpPr txBox="1"/>
          <p:nvPr/>
        </p:nvSpPr>
        <p:spPr>
          <a:xfrm>
            <a:off x="4949825" y="9306580"/>
            <a:ext cx="1592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RECONNAISSANCE AUTONOME DE DOCUMENTS MEDICAUX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2A9EEA11-DA17-4EF2-8E16-1C4D3D112CEF}"/>
              </a:ext>
            </a:extLst>
          </p:cNvPr>
          <p:cNvSpPr txBox="1"/>
          <p:nvPr/>
        </p:nvSpPr>
        <p:spPr>
          <a:xfrm>
            <a:off x="7008902" y="1830961"/>
            <a:ext cx="13638123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400" b="1" spc="600" dirty="0">
                <a:solidFill>
                  <a:schemeClr val="accent1"/>
                </a:solidFill>
                <a:latin typeface="Montserrat" charset="0"/>
                <a:ea typeface="Montserrat" charset="0"/>
                <a:cs typeface="Montserrat" charset="0"/>
              </a:rPr>
              <a:t>MEDICAL</a:t>
            </a:r>
          </a:p>
          <a:p>
            <a:r>
              <a:rPr lang="en-US" sz="15000" b="1" spc="600" dirty="0">
                <a:solidFill>
                  <a:schemeClr val="accent1"/>
                </a:solidFill>
                <a:latin typeface="Montserrat" charset="0"/>
                <a:ea typeface="Montserrat" charset="0"/>
                <a:cs typeface="Montserrat" charset="0"/>
              </a:rPr>
              <a:t>MACHINE</a:t>
            </a:r>
          </a:p>
          <a:p>
            <a:r>
              <a:rPr lang="en-US" sz="13800" b="1" spc="600" dirty="0">
                <a:solidFill>
                  <a:schemeClr val="accent1"/>
                </a:solidFill>
                <a:latin typeface="Montserrat" charset="0"/>
                <a:ea typeface="Montserrat" charset="0"/>
                <a:cs typeface="Montserrat" charset="0"/>
              </a:rPr>
              <a:t>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B214DF-0130-444D-96B8-416E37E1DD2C}"/>
              </a:ext>
            </a:extLst>
          </p:cNvPr>
          <p:cNvSpPr/>
          <p:nvPr/>
        </p:nvSpPr>
        <p:spPr>
          <a:xfrm>
            <a:off x="592770" y="11353800"/>
            <a:ext cx="8048998" cy="1691873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Montserrat Light" charset="0"/>
              </a:rPr>
              <a:t>PRESENTÉ PAR </a:t>
            </a:r>
            <a:r>
              <a:rPr lang="en-US" sz="2400" dirty="0">
                <a:solidFill>
                  <a:schemeClr val="accent1"/>
                </a:solidFill>
                <a:latin typeface="Montserrat Light" charset="0"/>
              </a:rPr>
              <a:t>: Patrick Audriaz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Montserrat Light" charset="0"/>
              </a:rPr>
              <a:t>SUPERVISEURS</a:t>
            </a:r>
            <a:r>
              <a:rPr lang="en-US" sz="2400" dirty="0">
                <a:solidFill>
                  <a:schemeClr val="accent1"/>
                </a:solidFill>
                <a:latin typeface="Montserrat Light" charset="0"/>
              </a:rPr>
              <a:t> : </a:t>
            </a:r>
            <a:r>
              <a:rPr lang="fr-CH" sz="2400" dirty="0">
                <a:solidFill>
                  <a:schemeClr val="accent1"/>
                </a:solidFill>
                <a:latin typeface="Montserrat Light" charset="0"/>
              </a:rPr>
              <a:t>Andreas Fischer, Nicolas Schroeter</a:t>
            </a:r>
            <a:endParaRPr lang="en-US" sz="2400" dirty="0">
              <a:solidFill>
                <a:schemeClr val="accent1"/>
              </a:solidFill>
              <a:latin typeface="Montserrat Light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Montserrat Light" charset="0"/>
              </a:rPr>
              <a:t>MANDANT</a:t>
            </a:r>
            <a:r>
              <a:rPr lang="en-US" sz="2400" dirty="0">
                <a:solidFill>
                  <a:schemeClr val="accent1"/>
                </a:solidFill>
                <a:latin typeface="Montserrat Light" charset="0"/>
              </a:rPr>
              <a:t> : Jérôme Clément (e-sculape)</a:t>
            </a:r>
            <a:endParaRPr lang="fr-CH" sz="2400" dirty="0">
              <a:solidFill>
                <a:schemeClr val="accent1"/>
              </a:solidFill>
              <a:latin typeface="Montserrat Light" charset="0"/>
            </a:endParaRPr>
          </a:p>
        </p:txBody>
      </p:sp>
      <p:pic>
        <p:nvPicPr>
          <p:cNvPr id="1028" name="Picture 4" descr="https://yt3.ggpht.com/a-/AAuE7mAqY77trzlcyxgnNpdo_gt97NeZvu8sZ6xVIg=s900-mo-c-c0xffffffff-rj-k-no">
            <a:extLst>
              <a:ext uri="{FF2B5EF4-FFF2-40B4-BE49-F238E27FC236}">
                <a16:creationId xmlns:a16="http://schemas.microsoft.com/office/drawing/2014/main" id="{BCD3D354-AF2B-435B-8DF9-78DDD9301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2425" y="11506200"/>
            <a:ext cx="1691873" cy="1691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22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7">
            <a:extLst>
              <a:ext uri="{FF2B5EF4-FFF2-40B4-BE49-F238E27FC236}">
                <a16:creationId xmlns:a16="http://schemas.microsoft.com/office/drawing/2014/main" id="{247FEF5C-F9C7-4DFF-B483-E8D00CA21A64}"/>
              </a:ext>
            </a:extLst>
          </p:cNvPr>
          <p:cNvSpPr txBox="1"/>
          <p:nvPr/>
        </p:nvSpPr>
        <p:spPr>
          <a:xfrm>
            <a:off x="3519275" y="1143000"/>
            <a:ext cx="2148702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b="1" dirty="0">
                <a:solidFill>
                  <a:srgbClr val="F4F4F4"/>
                </a:solidFill>
                <a:latin typeface="Montserrat" charset="0"/>
                <a:ea typeface="Montserrat" charset="0"/>
                <a:cs typeface="Montserrat" charset="0"/>
              </a:rPr>
              <a:t>ANALYSE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192C136D-24C8-41C1-9CBF-02642AB0B982}"/>
              </a:ext>
            </a:extLst>
          </p:cNvPr>
          <p:cNvSpPr txBox="1"/>
          <p:nvPr/>
        </p:nvSpPr>
        <p:spPr>
          <a:xfrm>
            <a:off x="2924279" y="2697272"/>
            <a:ext cx="156523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ANALYSE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2AD0B487-4377-41B1-A26B-AFF2018B3F83}"/>
              </a:ext>
            </a:extLst>
          </p:cNvPr>
          <p:cNvSpPr txBox="1"/>
          <p:nvPr/>
        </p:nvSpPr>
        <p:spPr>
          <a:xfrm>
            <a:off x="2924281" y="2236374"/>
            <a:ext cx="7511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MEDICAL MACHINE LEARNING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E46D6202-4575-46A7-82C9-69D7C8245F76}"/>
              </a:ext>
            </a:extLst>
          </p:cNvPr>
          <p:cNvSpPr txBox="1"/>
          <p:nvPr/>
        </p:nvSpPr>
        <p:spPr>
          <a:xfrm>
            <a:off x="11887013" y="4010586"/>
            <a:ext cx="1158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TRANSFER LEARNING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EABCA0CD-513A-4DED-834A-EE99D92397EC}"/>
              </a:ext>
            </a:extLst>
          </p:cNvPr>
          <p:cNvSpPr txBox="1"/>
          <p:nvPr/>
        </p:nvSpPr>
        <p:spPr>
          <a:xfrm>
            <a:off x="2865333" y="5045866"/>
            <a:ext cx="158766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fr-CH" sz="2800" spc="600" dirty="0">
                <a:solidFill>
                  <a:schemeClr val="tx2"/>
                </a:solidFill>
                <a:latin typeface="Montserrat" panose="00000500000000000000" pitchFamily="2" charset="0"/>
                <a:ea typeface="Montserrat Medium" charset="0"/>
                <a:cs typeface="Montserrat Medium" charset="0"/>
              </a:rPr>
              <a:t>Utilisation de modèle CNN généraux pré-entrainés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fr-CH" sz="2800" spc="600" dirty="0">
                <a:solidFill>
                  <a:schemeClr val="tx2"/>
                </a:solidFill>
                <a:latin typeface="Montserrat" panose="00000500000000000000" pitchFamily="2" charset="0"/>
                <a:ea typeface="Montserrat Medium" charset="0"/>
                <a:cs typeface="Montserrat Medium" charset="0"/>
              </a:rPr>
              <a:t>Transfer de connaissance et </a:t>
            </a:r>
            <a:r>
              <a:rPr lang="fr-CH" sz="2800" spc="600" dirty="0" err="1">
                <a:solidFill>
                  <a:schemeClr val="tx2"/>
                </a:solidFill>
                <a:latin typeface="Montserrat" panose="00000500000000000000" pitchFamily="2" charset="0"/>
                <a:ea typeface="Montserrat Medium" charset="0"/>
                <a:cs typeface="Montserrat Medium" charset="0"/>
              </a:rPr>
              <a:t>ré-entrainement</a:t>
            </a:r>
            <a:endParaRPr lang="fr-CH" sz="2800" spc="600" dirty="0">
              <a:solidFill>
                <a:schemeClr val="tx2"/>
              </a:solidFill>
              <a:latin typeface="Montserrat" panose="00000500000000000000" pitchFamily="2" charset="0"/>
              <a:ea typeface="Montserrat Medium" charset="0"/>
              <a:cs typeface="Montserrat Medium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fr-CH" sz="2800" spc="600" dirty="0">
                <a:solidFill>
                  <a:schemeClr val="tx2"/>
                </a:solidFill>
                <a:latin typeface="Montserrat" panose="00000500000000000000" pitchFamily="2" charset="0"/>
                <a:ea typeface="Montserrat Medium" charset="0"/>
                <a:cs typeface="Montserrat Medium" charset="0"/>
              </a:rPr>
              <a:t>Nécessite moins de données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fr-CH" sz="2800" spc="600" dirty="0">
              <a:solidFill>
                <a:schemeClr val="tx2"/>
              </a:solidFill>
              <a:latin typeface="Montserrat" panose="00000500000000000000" pitchFamily="2" charset="0"/>
              <a:ea typeface="Montserrat Medium" charset="0"/>
              <a:cs typeface="Montserrat Medium" charset="0"/>
            </a:endParaRPr>
          </a:p>
        </p:txBody>
      </p:sp>
      <p:pic>
        <p:nvPicPr>
          <p:cNvPr id="3074" name="Picture 2" descr="https://cdn-images-1.medium.com/max/800/1*6ACbDsBMeDZcLg9W8CFT_Q.png">
            <a:extLst>
              <a:ext uri="{FF2B5EF4-FFF2-40B4-BE49-F238E27FC236}">
                <a16:creationId xmlns:a16="http://schemas.microsoft.com/office/drawing/2014/main" id="{CF23E8A1-26E2-4D18-88B9-15FF2E04C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246" y="6559893"/>
            <a:ext cx="8020921" cy="643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cdn-images-1.medium.com/max/2600/1*n16lj3lSkz2miMc_5cvkrA.jpeg">
            <a:extLst>
              <a:ext uri="{FF2B5EF4-FFF2-40B4-BE49-F238E27FC236}">
                <a16:creationId xmlns:a16="http://schemas.microsoft.com/office/drawing/2014/main" id="{43D55DA6-04B8-4B60-82AE-C11BC98E3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397" y="5614718"/>
            <a:ext cx="10742722" cy="718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583916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7">
            <a:extLst>
              <a:ext uri="{FF2B5EF4-FFF2-40B4-BE49-F238E27FC236}">
                <a16:creationId xmlns:a16="http://schemas.microsoft.com/office/drawing/2014/main" id="{247FEF5C-F9C7-4DFF-B483-E8D00CA21A64}"/>
              </a:ext>
            </a:extLst>
          </p:cNvPr>
          <p:cNvSpPr txBox="1"/>
          <p:nvPr/>
        </p:nvSpPr>
        <p:spPr>
          <a:xfrm>
            <a:off x="3519275" y="1143000"/>
            <a:ext cx="2148702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b="1" dirty="0">
                <a:solidFill>
                  <a:srgbClr val="F4F4F4"/>
                </a:solidFill>
                <a:latin typeface="Montserrat" charset="0"/>
                <a:ea typeface="Montserrat" charset="0"/>
                <a:cs typeface="Montserrat" charset="0"/>
              </a:rPr>
              <a:t>REALISATION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192C136D-24C8-41C1-9CBF-02642AB0B982}"/>
              </a:ext>
            </a:extLst>
          </p:cNvPr>
          <p:cNvSpPr txBox="1"/>
          <p:nvPr/>
        </p:nvSpPr>
        <p:spPr>
          <a:xfrm>
            <a:off x="2924279" y="2697272"/>
            <a:ext cx="156523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REALISTION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2AD0B487-4377-41B1-A26B-AFF2018B3F83}"/>
              </a:ext>
            </a:extLst>
          </p:cNvPr>
          <p:cNvSpPr txBox="1"/>
          <p:nvPr/>
        </p:nvSpPr>
        <p:spPr>
          <a:xfrm>
            <a:off x="2924281" y="2236374"/>
            <a:ext cx="7511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MEDICAL MACHINE LEARNING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E46D6202-4575-46A7-82C9-69D7C8245F76}"/>
              </a:ext>
            </a:extLst>
          </p:cNvPr>
          <p:cNvSpPr txBox="1"/>
          <p:nvPr/>
        </p:nvSpPr>
        <p:spPr>
          <a:xfrm>
            <a:off x="14398625" y="4010586"/>
            <a:ext cx="1158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ENVIRONNEMENT</a:t>
            </a:r>
          </a:p>
        </p:txBody>
      </p:sp>
      <p:pic>
        <p:nvPicPr>
          <p:cNvPr id="4098" name="Picture 2" descr="https://upload.wikimedia.org/wikipedia/commons/7/7c/Kaggle_logo.png">
            <a:extLst>
              <a:ext uri="{FF2B5EF4-FFF2-40B4-BE49-F238E27FC236}">
                <a16:creationId xmlns:a16="http://schemas.microsoft.com/office/drawing/2014/main" id="{96623458-9338-4A89-93E4-9D17A5909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598" y="7320073"/>
            <a:ext cx="4325310" cy="167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s3.amazonaws.com/keras.io/img/keras-logo-2018-large-1200.png">
            <a:extLst>
              <a:ext uri="{FF2B5EF4-FFF2-40B4-BE49-F238E27FC236}">
                <a16:creationId xmlns:a16="http://schemas.microsoft.com/office/drawing/2014/main" id="{671EB0D1-D10C-435B-A252-22B590C0C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1425" y="7081140"/>
            <a:ext cx="6934200" cy="2010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DEB9AE1-1445-4B95-B149-9C597C59258B}"/>
              </a:ext>
            </a:extLst>
          </p:cNvPr>
          <p:cNvSpPr/>
          <p:nvPr/>
        </p:nvSpPr>
        <p:spPr>
          <a:xfrm>
            <a:off x="11302573" y="9471515"/>
            <a:ext cx="12188825" cy="169187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4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Librairie Python haut niveau</a:t>
            </a:r>
          </a:p>
          <a:p>
            <a:pPr algn="ctr">
              <a:lnSpc>
                <a:spcPct val="150000"/>
              </a:lnSpc>
            </a:pPr>
            <a:r>
              <a:rPr lang="fr-FR" sz="24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Développement de modèles de DL</a:t>
            </a:r>
          </a:p>
          <a:p>
            <a:pPr algn="ctr">
              <a:lnSpc>
                <a:spcPct val="150000"/>
              </a:lnSpc>
            </a:pPr>
            <a:r>
              <a:rPr lang="fr-FR" sz="24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Intuitif grâce à l’abstraction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1541A3-DE50-49B9-8390-4ED43FC560EC}"/>
              </a:ext>
            </a:extLst>
          </p:cNvPr>
          <p:cNvSpPr/>
          <p:nvPr/>
        </p:nvSpPr>
        <p:spPr>
          <a:xfrm>
            <a:off x="700715" y="9471515"/>
            <a:ext cx="12188825" cy="169187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4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Plateforme web de data science</a:t>
            </a:r>
          </a:p>
          <a:p>
            <a:pPr algn="ctr">
              <a:lnSpc>
                <a:spcPct val="150000"/>
              </a:lnSpc>
            </a:pPr>
            <a:r>
              <a:rPr lang="fr-FR" sz="24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Datasets et Notebook Jupyter</a:t>
            </a:r>
          </a:p>
          <a:p>
            <a:pPr algn="ctr">
              <a:lnSpc>
                <a:spcPct val="150000"/>
              </a:lnSpc>
            </a:pPr>
            <a:r>
              <a:rPr lang="fr-FR" sz="24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GPU </a:t>
            </a:r>
            <a:r>
              <a:rPr lang="fr-FR" sz="2400" spc="600" dirty="0" err="1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Nvidia</a:t>
            </a:r>
            <a:r>
              <a:rPr lang="fr-FR" sz="24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 P100</a:t>
            </a:r>
          </a:p>
        </p:txBody>
      </p:sp>
    </p:spTree>
    <p:extLst>
      <p:ext uri="{BB962C8B-B14F-4D97-AF65-F5344CB8AC3E}">
        <p14:creationId xmlns:p14="http://schemas.microsoft.com/office/powerpoint/2010/main" val="2489315351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7">
            <a:extLst>
              <a:ext uri="{FF2B5EF4-FFF2-40B4-BE49-F238E27FC236}">
                <a16:creationId xmlns:a16="http://schemas.microsoft.com/office/drawing/2014/main" id="{247FEF5C-F9C7-4DFF-B483-E8D00CA21A64}"/>
              </a:ext>
            </a:extLst>
          </p:cNvPr>
          <p:cNvSpPr txBox="1"/>
          <p:nvPr/>
        </p:nvSpPr>
        <p:spPr>
          <a:xfrm>
            <a:off x="3519275" y="1143000"/>
            <a:ext cx="2148702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b="1" dirty="0">
                <a:solidFill>
                  <a:srgbClr val="F4F4F4"/>
                </a:solidFill>
                <a:latin typeface="Montserrat" charset="0"/>
                <a:ea typeface="Montserrat" charset="0"/>
                <a:cs typeface="Montserrat" charset="0"/>
              </a:rPr>
              <a:t>REALISATION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192C136D-24C8-41C1-9CBF-02642AB0B982}"/>
              </a:ext>
            </a:extLst>
          </p:cNvPr>
          <p:cNvSpPr txBox="1"/>
          <p:nvPr/>
        </p:nvSpPr>
        <p:spPr>
          <a:xfrm>
            <a:off x="2924279" y="2697272"/>
            <a:ext cx="156523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REALISATION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2AD0B487-4377-41B1-A26B-AFF2018B3F83}"/>
              </a:ext>
            </a:extLst>
          </p:cNvPr>
          <p:cNvSpPr txBox="1"/>
          <p:nvPr/>
        </p:nvSpPr>
        <p:spPr>
          <a:xfrm>
            <a:off x="2924281" y="2236374"/>
            <a:ext cx="7511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MEDICAL MACHINE LEARNING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E46D6202-4575-46A7-82C9-69D7C8245F76}"/>
              </a:ext>
            </a:extLst>
          </p:cNvPr>
          <p:cNvSpPr txBox="1"/>
          <p:nvPr/>
        </p:nvSpPr>
        <p:spPr>
          <a:xfrm>
            <a:off x="15858517" y="4036100"/>
            <a:ext cx="6626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DATASET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5840BC2C-F97C-4FEE-8713-BCC0C3ADB7C1}"/>
              </a:ext>
            </a:extLst>
          </p:cNvPr>
          <p:cNvSpPr txBox="1"/>
          <p:nvPr/>
        </p:nvSpPr>
        <p:spPr>
          <a:xfrm>
            <a:off x="2865333" y="5045866"/>
            <a:ext cx="158766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fr-CH" sz="2800" spc="600" dirty="0">
                <a:solidFill>
                  <a:schemeClr val="tx2"/>
                </a:solidFill>
                <a:latin typeface="Montserrat" panose="00000500000000000000" pitchFamily="2" charset="0"/>
                <a:ea typeface="Montserrat Medium" charset="0"/>
                <a:cs typeface="Montserrat Medium" charset="0"/>
              </a:rPr>
              <a:t>Données d’entrainement de e-sculape inutilisables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fr-CH" sz="2800" spc="600" dirty="0">
                <a:solidFill>
                  <a:schemeClr val="tx2"/>
                </a:solidFill>
                <a:latin typeface="Montserrat" panose="00000500000000000000" pitchFamily="2" charset="0"/>
                <a:ea typeface="Montserrat Medium" charset="0"/>
                <a:cs typeface="Montserrat Medium" charset="0"/>
              </a:rPr>
              <a:t>Dataset existant dédié à la classification de documents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fr-CH" sz="2800" spc="600" dirty="0">
                <a:solidFill>
                  <a:schemeClr val="tx2"/>
                </a:solidFill>
                <a:latin typeface="Montserrat" panose="00000500000000000000" pitchFamily="2" charset="0"/>
                <a:ea typeface="Montserrat Medium" charset="0"/>
                <a:cs typeface="Montserrat Medium" charset="0"/>
              </a:rPr>
              <a:t>«Proof of concept» ré-entrainable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fr-CH" sz="2800" spc="600" dirty="0">
              <a:solidFill>
                <a:schemeClr val="tx2"/>
              </a:solidFill>
              <a:latin typeface="Montserrat" panose="00000500000000000000" pitchFamily="2" charset="0"/>
              <a:ea typeface="Montserrat Medium" charset="0"/>
              <a:cs typeface="Montserrat Medium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A1B493E-559E-4077-8E67-F44B686F7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5947" y="6714528"/>
            <a:ext cx="9052994" cy="6620472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8764551D-6AAF-419C-A0D9-D232EEE0C7C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025" y="7016130"/>
            <a:ext cx="4572000" cy="5930661"/>
          </a:xfrm>
          <a:prstGeom prst="rect">
            <a:avLst/>
          </a:prstGeom>
        </p:spPr>
      </p:pic>
      <p:pic>
        <p:nvPicPr>
          <p:cNvPr id="9" name="Image 8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81FB8A8E-D9C8-4F2B-BD91-6F4AB91E68A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825" y="7063341"/>
            <a:ext cx="4572000" cy="58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28257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FD03B06-CF17-4B02-8D1C-80C1C5385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519" y="6455640"/>
            <a:ext cx="11840906" cy="462267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8879E77-97A3-4B1F-B5D5-065A42F31F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89"/>
          <a:stretch/>
        </p:blipFill>
        <p:spPr>
          <a:xfrm>
            <a:off x="2359270" y="5410200"/>
            <a:ext cx="12061793" cy="711692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A6B9BE1-8F63-4915-899C-1159120B9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68869" y="7900066"/>
            <a:ext cx="6381325" cy="2812034"/>
          </a:xfrm>
          <a:prstGeom prst="rect">
            <a:avLst/>
          </a:prstGeom>
        </p:spPr>
      </p:pic>
      <p:sp>
        <p:nvSpPr>
          <p:cNvPr id="18" name="TextBox 7">
            <a:extLst>
              <a:ext uri="{FF2B5EF4-FFF2-40B4-BE49-F238E27FC236}">
                <a16:creationId xmlns:a16="http://schemas.microsoft.com/office/drawing/2014/main" id="{247FEF5C-F9C7-4DFF-B483-E8D00CA21A64}"/>
              </a:ext>
            </a:extLst>
          </p:cNvPr>
          <p:cNvSpPr txBox="1"/>
          <p:nvPr/>
        </p:nvSpPr>
        <p:spPr>
          <a:xfrm>
            <a:off x="3519275" y="1143000"/>
            <a:ext cx="2148702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b="1" dirty="0">
                <a:solidFill>
                  <a:srgbClr val="F4F4F4"/>
                </a:solidFill>
                <a:latin typeface="Montserrat" charset="0"/>
                <a:ea typeface="Montserrat" charset="0"/>
                <a:cs typeface="Montserrat" charset="0"/>
              </a:rPr>
              <a:t>REALISATION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192C136D-24C8-41C1-9CBF-02642AB0B982}"/>
              </a:ext>
            </a:extLst>
          </p:cNvPr>
          <p:cNvSpPr txBox="1"/>
          <p:nvPr/>
        </p:nvSpPr>
        <p:spPr>
          <a:xfrm>
            <a:off x="2924279" y="2697272"/>
            <a:ext cx="156523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REALISATION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2AD0B487-4377-41B1-A26B-AFF2018B3F83}"/>
              </a:ext>
            </a:extLst>
          </p:cNvPr>
          <p:cNvSpPr txBox="1"/>
          <p:nvPr/>
        </p:nvSpPr>
        <p:spPr>
          <a:xfrm>
            <a:off x="2924281" y="2236374"/>
            <a:ext cx="7511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MEDICAL MACHINE LEARNING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E46D6202-4575-46A7-82C9-69D7C8245F76}"/>
              </a:ext>
            </a:extLst>
          </p:cNvPr>
          <p:cNvSpPr txBox="1"/>
          <p:nvPr/>
        </p:nvSpPr>
        <p:spPr>
          <a:xfrm>
            <a:off x="15858517" y="4036100"/>
            <a:ext cx="6626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ENTRAINEMENT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CFB83B9-7249-4BA4-A115-33E4EE09B6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9959" y="6096000"/>
            <a:ext cx="7966066" cy="580743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9627BCB-38DC-4BA6-A99A-2FF61F1892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9850" y="6845124"/>
            <a:ext cx="12306786" cy="3625836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129F7CD4-D03C-4AEE-9D40-F0CF00D1739B}"/>
              </a:ext>
            </a:extLst>
          </p:cNvPr>
          <p:cNvSpPr txBox="1"/>
          <p:nvPr/>
        </p:nvSpPr>
        <p:spPr>
          <a:xfrm>
            <a:off x="2924281" y="5045866"/>
            <a:ext cx="19246744" cy="5918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lain"/>
              <a:tabLst>
                <a:tab pos="457200" algn="l"/>
              </a:tabLst>
            </a:pPr>
            <a:r>
              <a:rPr lang="fr-FR" sz="32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~ </a:t>
            </a:r>
            <a:r>
              <a:rPr lang="fr-FR" sz="32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Définir les hyperparamètres</a:t>
            </a:r>
          </a:p>
          <a:p>
            <a:pPr marL="514350" indent="-514350">
              <a:lnSpc>
                <a:spcPct val="150000"/>
              </a:lnSpc>
              <a:buAutoNum type="arabicPlain"/>
              <a:tabLst>
                <a:tab pos="457200" algn="l"/>
              </a:tabLst>
            </a:pPr>
            <a:r>
              <a:rPr lang="fr-FR" sz="32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~ </a:t>
            </a:r>
            <a:r>
              <a:rPr lang="fr-FR" sz="32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Trier les données dans des sets d’entrainement et de validation</a:t>
            </a:r>
          </a:p>
          <a:p>
            <a:pPr marL="514350" indent="-514350">
              <a:lnSpc>
                <a:spcPct val="150000"/>
              </a:lnSpc>
              <a:buAutoNum type="arabicPlain"/>
              <a:tabLst>
                <a:tab pos="457200" algn="l"/>
              </a:tabLst>
            </a:pPr>
            <a:r>
              <a:rPr lang="fr-FR" sz="32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~ </a:t>
            </a:r>
            <a:r>
              <a:rPr lang="fr-FR" sz="32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Transformer les données (redimensionner + </a:t>
            </a:r>
            <a:r>
              <a:rPr lang="fr-FR" sz="3200" spc="600" dirty="0" err="1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array</a:t>
            </a:r>
            <a:r>
              <a:rPr lang="fr-FR" sz="32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)</a:t>
            </a:r>
          </a:p>
          <a:p>
            <a:pPr marL="514350" indent="-514350">
              <a:lnSpc>
                <a:spcPct val="150000"/>
              </a:lnSpc>
              <a:buAutoNum type="arabicPlain"/>
              <a:tabLst>
                <a:tab pos="457200" algn="l"/>
              </a:tabLst>
            </a:pPr>
            <a:r>
              <a:rPr lang="fr-FR" sz="32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~ </a:t>
            </a:r>
            <a:r>
              <a:rPr lang="fr-FR" sz="32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Créer le modèle de CNN de base (VGG-16, ResNet, ...)</a:t>
            </a:r>
          </a:p>
          <a:p>
            <a:pPr marL="514350" indent="-514350">
              <a:lnSpc>
                <a:spcPct val="150000"/>
              </a:lnSpc>
              <a:buAutoNum type="arabicPlain"/>
              <a:tabLst>
                <a:tab pos="457200" algn="l"/>
              </a:tabLst>
            </a:pPr>
            <a:r>
              <a:rPr lang="fr-FR" sz="32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~ </a:t>
            </a:r>
            <a:r>
              <a:rPr lang="fr-FR" sz="32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Ajouter au modèle de base les couches personnalisées</a:t>
            </a:r>
          </a:p>
          <a:p>
            <a:pPr marL="514350" indent="-514350">
              <a:lnSpc>
                <a:spcPct val="150000"/>
              </a:lnSpc>
              <a:buAutoNum type="arabicPlain"/>
              <a:tabLst>
                <a:tab pos="457200" algn="l"/>
              </a:tabLst>
            </a:pPr>
            <a:r>
              <a:rPr lang="fr-FR" sz="32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~ </a:t>
            </a:r>
            <a:r>
              <a:rPr lang="fr-FR" sz="32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Entrainer</a:t>
            </a:r>
            <a:r>
              <a:rPr lang="fr-FR" sz="32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fr-FR" sz="32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le modèle selon les hyperparamètres</a:t>
            </a:r>
          </a:p>
          <a:p>
            <a:pPr marL="514350" indent="-514350">
              <a:lnSpc>
                <a:spcPct val="150000"/>
              </a:lnSpc>
              <a:buAutoNum type="arabicPlain"/>
              <a:tabLst>
                <a:tab pos="457200" algn="l"/>
              </a:tabLst>
            </a:pPr>
            <a:r>
              <a:rPr lang="fr-FR" sz="32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~ </a:t>
            </a:r>
            <a:r>
              <a:rPr lang="fr-FR" sz="32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Evaluer les performances du modèle</a:t>
            </a:r>
          </a:p>
          <a:p>
            <a:pPr marL="514350" indent="-514350">
              <a:lnSpc>
                <a:spcPct val="150000"/>
              </a:lnSpc>
              <a:buAutoNum type="arabicPlain"/>
              <a:tabLst>
                <a:tab pos="457200" algn="l"/>
              </a:tabLst>
            </a:pPr>
            <a:r>
              <a:rPr lang="fr-FR" sz="32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~ </a:t>
            </a:r>
            <a:r>
              <a:rPr lang="fr-FR" sz="32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Sauvegarder le modèle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7466BF7-734D-4ED3-866B-5CAC293B78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3517" y="6618392"/>
            <a:ext cx="7217206" cy="518849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E1F7AC2-AA17-45DA-9250-37C4CE1A0F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76274" y="6618391"/>
            <a:ext cx="7364307" cy="518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83345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8" grpId="2"/>
      <p:bldP spid="8" grpId="3"/>
      <p:bldP spid="8" grpId="4"/>
      <p:bldP spid="8" grpId="5"/>
      <p:bldP spid="8" grpId="6"/>
      <p:bldP spid="8" grpId="7"/>
      <p:bldP spid="8" grpId="8"/>
      <p:bldP spid="8" grpId="9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7">
            <a:extLst>
              <a:ext uri="{FF2B5EF4-FFF2-40B4-BE49-F238E27FC236}">
                <a16:creationId xmlns:a16="http://schemas.microsoft.com/office/drawing/2014/main" id="{247FEF5C-F9C7-4DFF-B483-E8D00CA21A64}"/>
              </a:ext>
            </a:extLst>
          </p:cNvPr>
          <p:cNvSpPr txBox="1"/>
          <p:nvPr/>
        </p:nvSpPr>
        <p:spPr>
          <a:xfrm>
            <a:off x="3519275" y="1143000"/>
            <a:ext cx="2148702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b="1" dirty="0">
                <a:solidFill>
                  <a:srgbClr val="F4F4F4"/>
                </a:solidFill>
                <a:latin typeface="Montserrat" charset="0"/>
                <a:ea typeface="Montserrat" charset="0"/>
                <a:cs typeface="Montserrat" charset="0"/>
              </a:rPr>
              <a:t>TESTS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192C136D-24C8-41C1-9CBF-02642AB0B982}"/>
              </a:ext>
            </a:extLst>
          </p:cNvPr>
          <p:cNvSpPr txBox="1"/>
          <p:nvPr/>
        </p:nvSpPr>
        <p:spPr>
          <a:xfrm>
            <a:off x="2924280" y="2697272"/>
            <a:ext cx="796914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TESTS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2AD0B487-4377-41B1-A26B-AFF2018B3F83}"/>
              </a:ext>
            </a:extLst>
          </p:cNvPr>
          <p:cNvSpPr txBox="1"/>
          <p:nvPr/>
        </p:nvSpPr>
        <p:spPr>
          <a:xfrm>
            <a:off x="2924281" y="2236374"/>
            <a:ext cx="7511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MEDICAL MACHINE LEARNING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E46D6202-4575-46A7-82C9-69D7C8245F76}"/>
              </a:ext>
            </a:extLst>
          </p:cNvPr>
          <p:cNvSpPr txBox="1"/>
          <p:nvPr/>
        </p:nvSpPr>
        <p:spPr>
          <a:xfrm>
            <a:off x="9140825" y="4036100"/>
            <a:ext cx="13343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FIABILITE et TEMPS D’ENTRAINEMENT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FC6AA90-DC08-4590-8DCF-762B3CF6E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2985" y="5486400"/>
            <a:ext cx="9112145" cy="303191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C2DD8CC-0948-4AEE-B8C2-911EDBFE2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6317" y="9196195"/>
            <a:ext cx="11525480" cy="339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039974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7">
            <a:extLst>
              <a:ext uri="{FF2B5EF4-FFF2-40B4-BE49-F238E27FC236}">
                <a16:creationId xmlns:a16="http://schemas.microsoft.com/office/drawing/2014/main" id="{247FEF5C-F9C7-4DFF-B483-E8D00CA21A64}"/>
              </a:ext>
            </a:extLst>
          </p:cNvPr>
          <p:cNvSpPr txBox="1"/>
          <p:nvPr/>
        </p:nvSpPr>
        <p:spPr>
          <a:xfrm>
            <a:off x="3519275" y="1143000"/>
            <a:ext cx="2148702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b="1" dirty="0">
                <a:solidFill>
                  <a:srgbClr val="F4F4F4"/>
                </a:solidFill>
                <a:latin typeface="Montserrat" charset="0"/>
                <a:ea typeface="Montserrat" charset="0"/>
                <a:cs typeface="Montserrat" charset="0"/>
              </a:rPr>
              <a:t>CONCLUSION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192C136D-24C8-41C1-9CBF-02642AB0B982}"/>
              </a:ext>
            </a:extLst>
          </p:cNvPr>
          <p:cNvSpPr txBox="1"/>
          <p:nvPr/>
        </p:nvSpPr>
        <p:spPr>
          <a:xfrm>
            <a:off x="2924279" y="2697272"/>
            <a:ext cx="1543674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CONCLUSION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2AD0B487-4377-41B1-A26B-AFF2018B3F83}"/>
              </a:ext>
            </a:extLst>
          </p:cNvPr>
          <p:cNvSpPr txBox="1"/>
          <p:nvPr/>
        </p:nvSpPr>
        <p:spPr>
          <a:xfrm>
            <a:off x="2924281" y="2236374"/>
            <a:ext cx="7511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MEDICAL MACHINE LEARNING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FBB20A4-C251-42FC-A2E2-236364528E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138" y="7042864"/>
            <a:ext cx="2405936" cy="240593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47D1B16-DF4A-4493-A975-6B10BBE199A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433" y="7042864"/>
            <a:ext cx="2405936" cy="240593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F072266-0B45-42D8-9760-7194AA3C99B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5707" y="6652952"/>
            <a:ext cx="2776798" cy="277679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8B408DC-BFE4-4567-9992-C9886F65651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6002" y="6916788"/>
            <a:ext cx="2590800" cy="2590800"/>
          </a:xfrm>
          <a:prstGeom prst="rect">
            <a:avLst/>
          </a:prstGeom>
        </p:spPr>
      </p:pic>
      <p:sp>
        <p:nvSpPr>
          <p:cNvPr id="21" name="TextBox 11">
            <a:extLst>
              <a:ext uri="{FF2B5EF4-FFF2-40B4-BE49-F238E27FC236}">
                <a16:creationId xmlns:a16="http://schemas.microsoft.com/office/drawing/2014/main" id="{0E4B0C92-1DF7-4CAA-B096-81E6D77CF3E4}"/>
              </a:ext>
            </a:extLst>
          </p:cNvPr>
          <p:cNvSpPr txBox="1"/>
          <p:nvPr/>
        </p:nvSpPr>
        <p:spPr>
          <a:xfrm>
            <a:off x="2418098" y="9766239"/>
            <a:ext cx="3686015" cy="1312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CH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Validation des objectifs</a:t>
            </a:r>
            <a:endParaRPr lang="en-US" sz="28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DFD6D618-8790-455F-8038-49CEEF846DC5}"/>
              </a:ext>
            </a:extLst>
          </p:cNvPr>
          <p:cNvSpPr txBox="1"/>
          <p:nvPr/>
        </p:nvSpPr>
        <p:spPr>
          <a:xfrm>
            <a:off x="8046486" y="9776363"/>
            <a:ext cx="3329831" cy="1312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CH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Problèmes et solutions</a:t>
            </a:r>
            <a:endParaRPr lang="en-US" sz="28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AA04EB6B-181D-4D94-9230-74AC601BC9AF}"/>
              </a:ext>
            </a:extLst>
          </p:cNvPr>
          <p:cNvSpPr txBox="1"/>
          <p:nvPr/>
        </p:nvSpPr>
        <p:spPr>
          <a:xfrm>
            <a:off x="13039046" y="9766239"/>
            <a:ext cx="3746935" cy="1312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CH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Perspectives</a:t>
            </a:r>
          </a:p>
          <a:p>
            <a:pPr algn="ctr">
              <a:lnSpc>
                <a:spcPct val="150000"/>
              </a:lnSpc>
            </a:pPr>
            <a:r>
              <a:rPr lang="fr-CH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futures</a:t>
            </a: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DE062335-0C89-4C0B-83F1-9E970EEEE99E}"/>
              </a:ext>
            </a:extLst>
          </p:cNvPr>
          <p:cNvSpPr txBox="1"/>
          <p:nvPr/>
        </p:nvSpPr>
        <p:spPr>
          <a:xfrm>
            <a:off x="18357849" y="9766239"/>
            <a:ext cx="3746935" cy="1312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CH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Conclusion personnelle</a:t>
            </a:r>
          </a:p>
        </p:txBody>
      </p:sp>
    </p:spTree>
    <p:extLst>
      <p:ext uri="{BB962C8B-B14F-4D97-AF65-F5344CB8AC3E}">
        <p14:creationId xmlns:p14="http://schemas.microsoft.com/office/powerpoint/2010/main" val="246404573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>
            <a:extLst>
              <a:ext uri="{FF2B5EF4-FFF2-40B4-BE49-F238E27FC236}">
                <a16:creationId xmlns:a16="http://schemas.microsoft.com/office/drawing/2014/main" id="{1F766F5C-295A-40AE-AD36-6D0D9351C875}"/>
              </a:ext>
            </a:extLst>
          </p:cNvPr>
          <p:cNvSpPr txBox="1"/>
          <p:nvPr/>
        </p:nvSpPr>
        <p:spPr>
          <a:xfrm>
            <a:off x="3121025" y="1340427"/>
            <a:ext cx="15832349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0" b="1" dirty="0">
                <a:solidFill>
                  <a:srgbClr val="F4F4F4"/>
                </a:solidFill>
                <a:latin typeface="Montserrat" charset="0"/>
                <a:ea typeface="Montserrat" charset="0"/>
                <a:cs typeface="Montserrat" charset="0"/>
              </a:rPr>
              <a:t>MERCI</a:t>
            </a:r>
          </a:p>
          <a:p>
            <a:r>
              <a:rPr lang="en-US" sz="18000" b="1" dirty="0">
                <a:solidFill>
                  <a:srgbClr val="F4F4F4"/>
                </a:solidFill>
                <a:latin typeface="Montserrat" charset="0"/>
                <a:ea typeface="Montserrat" charset="0"/>
                <a:cs typeface="Montserrat" charset="0"/>
              </a:rPr>
              <a:t>POUR</a:t>
            </a:r>
          </a:p>
          <a:p>
            <a:r>
              <a:rPr lang="en-US" sz="18000" b="1" dirty="0">
                <a:solidFill>
                  <a:srgbClr val="F4F4F4"/>
                </a:solidFill>
                <a:latin typeface="Montserrat" charset="0"/>
                <a:ea typeface="Montserrat" charset="0"/>
                <a:cs typeface="Montserrat" charset="0"/>
              </a:rPr>
              <a:t>VOTRE</a:t>
            </a:r>
          </a:p>
          <a:p>
            <a:r>
              <a:rPr lang="en-US" sz="18000" b="1" dirty="0">
                <a:solidFill>
                  <a:srgbClr val="F4F4F4"/>
                </a:solidFill>
                <a:latin typeface="Montserrat" charset="0"/>
                <a:ea typeface="Montserrat" charset="0"/>
                <a:cs typeface="Montserrat" charset="0"/>
              </a:rPr>
              <a:t>ATTENTION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995B829C-7E68-4B6A-89A5-6A41C7DE96DE}"/>
              </a:ext>
            </a:extLst>
          </p:cNvPr>
          <p:cNvSpPr txBox="1"/>
          <p:nvPr/>
        </p:nvSpPr>
        <p:spPr>
          <a:xfrm>
            <a:off x="2526029" y="2147454"/>
            <a:ext cx="11293889" cy="8586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MERCI</a:t>
            </a:r>
          </a:p>
          <a:p>
            <a:r>
              <a:rPr lang="en-US" sz="138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POUR</a:t>
            </a:r>
          </a:p>
          <a:p>
            <a:r>
              <a:rPr lang="en-US" sz="138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VOTRE </a:t>
            </a:r>
          </a:p>
          <a:p>
            <a:r>
              <a:rPr lang="en-US" sz="138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ATTENTION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11A476-CEFB-4A11-AC12-DC9BCC1221D8}"/>
              </a:ext>
            </a:extLst>
          </p:cNvPr>
          <p:cNvSpPr/>
          <p:nvPr/>
        </p:nvSpPr>
        <p:spPr>
          <a:xfrm>
            <a:off x="13658851" y="2459146"/>
            <a:ext cx="9600777" cy="986724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2800" dirty="0">
              <a:solidFill>
                <a:schemeClr val="tx1"/>
              </a:solidFill>
              <a:latin typeface="Montserrat Light" panose="00000400000000000000" pitchFamily="2" charset="0"/>
            </a:endParaRPr>
          </a:p>
          <a:p>
            <a:pPr algn="ctr"/>
            <a:r>
              <a:rPr lang="fr-CH" sz="2800" dirty="0">
                <a:solidFill>
                  <a:schemeClr val="tx1"/>
                </a:solidFill>
                <a:latin typeface="Montserrat Light" panose="00000400000000000000" pitchFamily="2" charset="0"/>
              </a:rPr>
              <a:t>gitlab.forge.hefr.ch/</a:t>
            </a:r>
            <a:r>
              <a:rPr lang="fr-CH" sz="2800" dirty="0" err="1">
                <a:solidFill>
                  <a:schemeClr val="tx1"/>
                </a:solidFill>
                <a:latin typeface="Montserrat Light" panose="00000400000000000000" pitchFamily="2" charset="0"/>
              </a:rPr>
              <a:t>patrick.audriaz</a:t>
            </a:r>
            <a:r>
              <a:rPr lang="fr-CH" sz="2800" dirty="0">
                <a:solidFill>
                  <a:schemeClr val="tx1"/>
                </a:solidFill>
                <a:latin typeface="Montserrat Light" panose="00000400000000000000" pitchFamily="2" charset="0"/>
              </a:rPr>
              <a:t>/ps6-audriaz</a:t>
            </a:r>
          </a:p>
          <a:p>
            <a:pPr algn="ctr"/>
            <a:endParaRPr lang="en-US" sz="2800" dirty="0">
              <a:solidFill>
                <a:schemeClr val="tx1"/>
              </a:solidFill>
              <a:latin typeface="Montserrat Light" panose="000004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8ECCAC-BBD3-409C-B7D3-6EF0F71ECE6D}"/>
              </a:ext>
            </a:extLst>
          </p:cNvPr>
          <p:cNvSpPr/>
          <p:nvPr/>
        </p:nvSpPr>
        <p:spPr>
          <a:xfrm>
            <a:off x="13658851" y="1152670"/>
            <a:ext cx="9600777" cy="986724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2800" dirty="0">
              <a:solidFill>
                <a:schemeClr val="tx1"/>
              </a:solidFill>
              <a:latin typeface="Montserrat Light" panose="00000400000000000000" pitchFamily="2" charset="0"/>
            </a:endParaRPr>
          </a:p>
          <a:p>
            <a:pPr algn="ctr"/>
            <a:r>
              <a:rPr lang="fr-CH" sz="2800" dirty="0">
                <a:solidFill>
                  <a:schemeClr val="tx1"/>
                </a:solidFill>
                <a:latin typeface="Montserrat Light" panose="00000400000000000000" pitchFamily="2" charset="0"/>
              </a:rPr>
              <a:t>patrick-audriaz.com/</a:t>
            </a:r>
            <a:r>
              <a:rPr lang="fr-CH" sz="2800" dirty="0" err="1">
                <a:solidFill>
                  <a:schemeClr val="tx1"/>
                </a:solidFill>
                <a:latin typeface="Montserrat Light" panose="00000400000000000000" pitchFamily="2" charset="0"/>
              </a:rPr>
              <a:t>medical</a:t>
            </a:r>
            <a:r>
              <a:rPr lang="fr-CH" sz="2800" dirty="0">
                <a:solidFill>
                  <a:schemeClr val="tx1"/>
                </a:solidFill>
                <a:latin typeface="Montserrat Light" panose="00000400000000000000" pitchFamily="2" charset="0"/>
              </a:rPr>
              <a:t>-machine-learning</a:t>
            </a:r>
          </a:p>
          <a:p>
            <a:pPr algn="ctr"/>
            <a:endParaRPr lang="en-US" sz="2800" dirty="0">
              <a:solidFill>
                <a:schemeClr val="tx1"/>
              </a:solidFill>
              <a:latin typeface="Montserrat Light" panose="000004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AE496B-19AA-4CFD-AC60-A40D697D9AA8}"/>
              </a:ext>
            </a:extLst>
          </p:cNvPr>
          <p:cNvSpPr/>
          <p:nvPr/>
        </p:nvSpPr>
        <p:spPr>
          <a:xfrm>
            <a:off x="13636625" y="3765622"/>
            <a:ext cx="9600777" cy="986724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2800" dirty="0">
              <a:solidFill>
                <a:schemeClr val="tx1"/>
              </a:solidFill>
              <a:latin typeface="Montserrat Light" panose="00000400000000000000" pitchFamily="2" charset="0"/>
            </a:endParaRPr>
          </a:p>
          <a:p>
            <a:pPr algn="ctr"/>
            <a:r>
              <a:rPr lang="fr-CH" sz="2800" dirty="0">
                <a:solidFill>
                  <a:schemeClr val="tx1"/>
                </a:solidFill>
                <a:latin typeface="Montserrat Light" panose="00000400000000000000" pitchFamily="2" charset="0"/>
              </a:rPr>
              <a:t>kaggle.com/</a:t>
            </a:r>
            <a:r>
              <a:rPr lang="fr-CH" sz="2800" dirty="0" err="1">
                <a:solidFill>
                  <a:schemeClr val="tx1"/>
                </a:solidFill>
                <a:latin typeface="Montserrat Light" panose="00000400000000000000" pitchFamily="2" charset="0"/>
              </a:rPr>
              <a:t>patrickaudriaz</a:t>
            </a:r>
            <a:r>
              <a:rPr lang="fr-CH" sz="2800" dirty="0">
                <a:solidFill>
                  <a:schemeClr val="tx1"/>
                </a:solidFill>
                <a:latin typeface="Montserrat Light" panose="00000400000000000000" pitchFamily="2" charset="0"/>
              </a:rPr>
              <a:t>/kernels</a:t>
            </a:r>
          </a:p>
          <a:p>
            <a:pPr algn="ctr"/>
            <a:endParaRPr lang="en-US" sz="2800" dirty="0">
              <a:solidFill>
                <a:schemeClr val="tx1"/>
              </a:solidFill>
              <a:latin typeface="Montserrat Light" panose="00000400000000000000" pitchFamily="2" charset="0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50D1CE01-5058-4761-8DE3-7104A673169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087" y="6225803"/>
            <a:ext cx="2737852" cy="273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540064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503400" y="1219200"/>
            <a:ext cx="16339079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b="1" dirty="0">
                <a:solidFill>
                  <a:srgbClr val="F4F4F4"/>
                </a:solidFill>
                <a:latin typeface="Montserrat" charset="0"/>
                <a:ea typeface="Montserrat" charset="0"/>
                <a:cs typeface="Montserrat" charset="0"/>
              </a:rPr>
              <a:t>PLAN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24280" y="2773472"/>
            <a:ext cx="176802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PLAN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22504" y="5367669"/>
            <a:ext cx="11093344" cy="5190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lain"/>
              <a:tabLst>
                <a:tab pos="457200" algn="l"/>
              </a:tabLst>
            </a:pPr>
            <a:r>
              <a:rPr lang="fr-FR" sz="2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~ </a:t>
            </a:r>
            <a:r>
              <a:rPr lang="fr-FR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Enjeux</a:t>
            </a:r>
          </a:p>
          <a:p>
            <a:pPr marL="514350" indent="-514350">
              <a:lnSpc>
                <a:spcPct val="150000"/>
              </a:lnSpc>
              <a:buAutoNum type="arabicPlain"/>
              <a:tabLst>
                <a:tab pos="457200" algn="l"/>
              </a:tabLst>
            </a:pPr>
            <a:r>
              <a:rPr lang="fr-FR" sz="2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~ </a:t>
            </a:r>
            <a:r>
              <a:rPr lang="fr-FR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Contexte</a:t>
            </a:r>
          </a:p>
          <a:p>
            <a:pPr marL="514350" indent="-514350">
              <a:lnSpc>
                <a:spcPct val="150000"/>
              </a:lnSpc>
              <a:buAutoNum type="arabicPlain"/>
              <a:tabLst>
                <a:tab pos="457200" algn="l"/>
              </a:tabLst>
            </a:pPr>
            <a:r>
              <a:rPr lang="fr-FR" sz="2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~ </a:t>
            </a:r>
            <a:r>
              <a:rPr lang="fr-FR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Objectifs</a:t>
            </a:r>
          </a:p>
          <a:p>
            <a:pPr marL="514350" indent="-514350">
              <a:lnSpc>
                <a:spcPct val="150000"/>
              </a:lnSpc>
              <a:buAutoNum type="arabicPlain"/>
              <a:tabLst>
                <a:tab pos="457200" algn="l"/>
              </a:tabLst>
            </a:pPr>
            <a:r>
              <a:rPr lang="fr-FR" sz="2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~ </a:t>
            </a:r>
            <a:r>
              <a:rPr lang="fr-FR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Conception</a:t>
            </a:r>
          </a:p>
          <a:p>
            <a:pPr marL="514350" indent="-514350">
              <a:lnSpc>
                <a:spcPct val="150000"/>
              </a:lnSpc>
              <a:buAutoNum type="arabicPlain"/>
              <a:tabLst>
                <a:tab pos="457200" algn="l"/>
              </a:tabLst>
            </a:pPr>
            <a:r>
              <a:rPr lang="fr-FR" sz="2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~ </a:t>
            </a:r>
            <a:r>
              <a:rPr lang="fr-FR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Analyse</a:t>
            </a:r>
          </a:p>
          <a:p>
            <a:pPr marL="514350" indent="-514350">
              <a:lnSpc>
                <a:spcPct val="150000"/>
              </a:lnSpc>
              <a:buAutoNum type="arabicPlain"/>
              <a:tabLst>
                <a:tab pos="457200" algn="l"/>
              </a:tabLst>
            </a:pPr>
            <a:r>
              <a:rPr lang="fr-FR" sz="2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~ </a:t>
            </a:r>
            <a:r>
              <a:rPr lang="fr-FR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Réalisation</a:t>
            </a:r>
          </a:p>
          <a:p>
            <a:pPr marL="514350" indent="-514350">
              <a:lnSpc>
                <a:spcPct val="150000"/>
              </a:lnSpc>
              <a:buAutoNum type="arabicPlain"/>
              <a:tabLst>
                <a:tab pos="457200" algn="l"/>
              </a:tabLst>
            </a:pPr>
            <a:r>
              <a:rPr lang="fr-FR" sz="2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~ </a:t>
            </a:r>
            <a:r>
              <a:rPr lang="fr-FR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Tests</a:t>
            </a:r>
            <a:r>
              <a:rPr lang="fr-FR" sz="2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fr-FR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et</a:t>
            </a:r>
            <a:r>
              <a:rPr lang="fr-FR" sz="2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fr-FR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Evaluations</a:t>
            </a:r>
          </a:p>
          <a:p>
            <a:pPr marL="514350" indent="-514350">
              <a:lnSpc>
                <a:spcPct val="150000"/>
              </a:lnSpc>
              <a:buAutoNum type="arabicPlain"/>
              <a:tabLst>
                <a:tab pos="457200" algn="l"/>
              </a:tabLst>
            </a:pPr>
            <a:r>
              <a:rPr lang="fr-FR" sz="2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~ </a:t>
            </a:r>
            <a:r>
              <a:rPr lang="fr-FR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Conclusion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24281" y="2312574"/>
            <a:ext cx="9112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MEDICAL MACHINE LEARNING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660C3AC-266A-404F-A107-604AD185D44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9825" y="1829543"/>
            <a:ext cx="2051924" cy="205192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A001FBE-7202-4421-9662-8E058346EEF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6677" y="6095293"/>
            <a:ext cx="1678342" cy="167834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5F1CB3FD-50C4-4D5D-97E1-CD7A695B407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3641" y="5450361"/>
            <a:ext cx="1617675" cy="161767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3801BF7-1512-4117-9392-B9CD3EDDB4E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9825" y="9372600"/>
            <a:ext cx="1872317" cy="187231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74F3B902-D5A1-417A-88AE-F5D4B6DA89D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200" y="10557808"/>
            <a:ext cx="1760644" cy="176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60757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7">
            <a:extLst>
              <a:ext uri="{FF2B5EF4-FFF2-40B4-BE49-F238E27FC236}">
                <a16:creationId xmlns:a16="http://schemas.microsoft.com/office/drawing/2014/main" id="{247FEF5C-F9C7-4DFF-B483-E8D00CA21A64}"/>
              </a:ext>
            </a:extLst>
          </p:cNvPr>
          <p:cNvSpPr txBox="1"/>
          <p:nvPr/>
        </p:nvSpPr>
        <p:spPr>
          <a:xfrm>
            <a:off x="3519275" y="838200"/>
            <a:ext cx="231475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b="1" dirty="0">
                <a:solidFill>
                  <a:srgbClr val="F4F4F4"/>
                </a:solidFill>
                <a:latin typeface="Montserrat" charset="0"/>
                <a:ea typeface="Montserrat" charset="0"/>
                <a:cs typeface="Montserrat" charset="0"/>
              </a:rPr>
              <a:t>ENJEUX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192C136D-24C8-41C1-9CBF-02642AB0B982}"/>
              </a:ext>
            </a:extLst>
          </p:cNvPr>
          <p:cNvSpPr txBox="1"/>
          <p:nvPr/>
        </p:nvSpPr>
        <p:spPr>
          <a:xfrm>
            <a:off x="2924279" y="2392472"/>
            <a:ext cx="1886574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ENJEUX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2AD0B487-4377-41B1-A26B-AFF2018B3F83}"/>
              </a:ext>
            </a:extLst>
          </p:cNvPr>
          <p:cNvSpPr txBox="1"/>
          <p:nvPr/>
        </p:nvSpPr>
        <p:spPr>
          <a:xfrm>
            <a:off x="2924281" y="1931574"/>
            <a:ext cx="7511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MEDICAL MACHINE LEARNING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8E96F083-73FC-43E4-873B-D01BBA135D1E}"/>
              </a:ext>
            </a:extLst>
          </p:cNvPr>
          <p:cNvSpPr txBox="1"/>
          <p:nvPr/>
        </p:nvSpPr>
        <p:spPr>
          <a:xfrm>
            <a:off x="10893425" y="3344882"/>
            <a:ext cx="1149159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STRATEGIE </a:t>
            </a:r>
            <a:r>
              <a:rPr lang="en-US" sz="2800" b="1" spc="600" dirty="0" err="1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eHEALTH</a:t>
            </a:r>
            <a:r>
              <a:rPr lang="en-US" sz="2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 et</a:t>
            </a:r>
          </a:p>
          <a:p>
            <a:r>
              <a:rPr lang="en-US" sz="2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DOSSIER ELECTRONIQUE PATIENT (DEP)</a:t>
            </a:r>
          </a:p>
          <a:p>
            <a:endParaRPr lang="en-US" sz="28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endParaRPr lang="en-US" sz="28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endParaRPr lang="en-US" sz="28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endParaRPr lang="en-US" sz="28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endParaRPr lang="en-US" sz="28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endParaRPr lang="en-US" sz="2800" b="1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endParaRPr lang="en-US" sz="2800" b="1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1028" name="Picture 4" descr="https://www.e-health-suisse.ch/fileadmin/user_upload/BilderHighres/Kopfbilder/Kopfbild_H2_UmsetzungGemeinschaften_Gemeinschaften_f.png">
            <a:extLst>
              <a:ext uri="{FF2B5EF4-FFF2-40B4-BE49-F238E27FC236}">
                <a16:creationId xmlns:a16="http://schemas.microsoft.com/office/drawing/2014/main" id="{A013A245-D6F2-411C-AB88-5F72CE4D1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225" y="5200756"/>
            <a:ext cx="18865745" cy="781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CB98A13B-328A-4978-9DC8-3D300DF7F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08425" y="5098365"/>
            <a:ext cx="4419600" cy="100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190872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11">
            <a:extLst>
              <a:ext uri="{FF2B5EF4-FFF2-40B4-BE49-F238E27FC236}">
                <a16:creationId xmlns:a16="http://schemas.microsoft.com/office/drawing/2014/main" id="{3B6252BB-80DB-458A-8014-BCF6C4CE4340}"/>
              </a:ext>
            </a:extLst>
          </p:cNvPr>
          <p:cNvSpPr txBox="1"/>
          <p:nvPr/>
        </p:nvSpPr>
        <p:spPr>
          <a:xfrm>
            <a:off x="13371479" y="4005553"/>
            <a:ext cx="618706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WORKFLOW ACTUEL</a:t>
            </a:r>
          </a:p>
          <a:p>
            <a:endParaRPr lang="en-US" sz="28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endParaRPr lang="en-US" sz="28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endParaRPr lang="en-US" sz="28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endParaRPr lang="en-US" sz="28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endParaRPr lang="en-US" sz="28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endParaRPr lang="en-US" sz="2800" b="1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endParaRPr lang="en-US" sz="2800" b="1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247FEF5C-F9C7-4DFF-B483-E8D00CA21A64}"/>
              </a:ext>
            </a:extLst>
          </p:cNvPr>
          <p:cNvSpPr txBox="1"/>
          <p:nvPr/>
        </p:nvSpPr>
        <p:spPr>
          <a:xfrm>
            <a:off x="3519275" y="1143000"/>
            <a:ext cx="15018139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b="1" dirty="0">
                <a:solidFill>
                  <a:srgbClr val="F4F4F4"/>
                </a:solidFill>
                <a:latin typeface="Montserrat" charset="0"/>
                <a:ea typeface="Montserrat" charset="0"/>
                <a:cs typeface="Montserrat" charset="0"/>
              </a:rPr>
              <a:t>CONTEXTE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192C136D-24C8-41C1-9CBF-02642AB0B982}"/>
              </a:ext>
            </a:extLst>
          </p:cNvPr>
          <p:cNvSpPr txBox="1"/>
          <p:nvPr/>
        </p:nvSpPr>
        <p:spPr>
          <a:xfrm>
            <a:off x="2924279" y="2697272"/>
            <a:ext cx="103529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CONTEXTE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2AD0B487-4377-41B1-A26B-AFF2018B3F83}"/>
              </a:ext>
            </a:extLst>
          </p:cNvPr>
          <p:cNvSpPr txBox="1"/>
          <p:nvPr/>
        </p:nvSpPr>
        <p:spPr>
          <a:xfrm>
            <a:off x="2924281" y="2236374"/>
            <a:ext cx="7511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MEDICAL MACHINE LEARNING</a:t>
            </a:r>
          </a:p>
        </p:txBody>
      </p:sp>
      <p:pic>
        <p:nvPicPr>
          <p:cNvPr id="2050" name="Picture 2" descr="https://www.e-sculape.ch/data/web/e-sculape/uploads/images/Logos/_thumb/2200x800/esculape_rvb.jpg">
            <a:extLst>
              <a:ext uri="{FF2B5EF4-FFF2-40B4-BE49-F238E27FC236}">
                <a16:creationId xmlns:a16="http://schemas.microsoft.com/office/drawing/2014/main" id="{0316CA70-67C4-45AA-AE45-34D619080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483" y="8482736"/>
            <a:ext cx="3534186" cy="108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F690D977-985B-460E-98BF-83466D3C58DE}"/>
              </a:ext>
            </a:extLst>
          </p:cNvPr>
          <p:cNvSpPr/>
          <p:nvPr/>
        </p:nvSpPr>
        <p:spPr>
          <a:xfrm>
            <a:off x="1440648" y="7239000"/>
            <a:ext cx="3441149" cy="3409949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C2609822-5AD7-4250-BB56-9540FB9F778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7649" y="7854779"/>
            <a:ext cx="2140195" cy="214019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B430D1DB-4790-4821-A511-9AEBEFFD493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280" y="8420993"/>
            <a:ext cx="1075417" cy="1075417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7061AD68-AD26-4523-B856-AB5CD0982EA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42954" y="8748020"/>
            <a:ext cx="564604" cy="564604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AC145505-0AE9-4493-A6F5-D3A1B7F3A42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105" y="7956258"/>
            <a:ext cx="2161957" cy="2161957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C5AF2EEC-16FD-4C4A-B441-B681ACED99A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1720" y="8627129"/>
            <a:ext cx="685495" cy="685495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1D010846-E716-4518-A937-AEC37F4BE94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520" y="8779529"/>
            <a:ext cx="685495" cy="685495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49CC712D-F1D8-46A1-AA9B-5CF6F977AD3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1720" y="8615953"/>
            <a:ext cx="685495" cy="685495"/>
          </a:xfrm>
          <a:prstGeom prst="rect">
            <a:avLst/>
          </a:prstGeom>
        </p:spPr>
      </p:pic>
      <p:pic>
        <p:nvPicPr>
          <p:cNvPr id="2049" name="Image 2048">
            <a:extLst>
              <a:ext uri="{FF2B5EF4-FFF2-40B4-BE49-F238E27FC236}">
                <a16:creationId xmlns:a16="http://schemas.microsoft.com/office/drawing/2014/main" id="{9ED3C763-AB47-494E-AF28-1923A7E288E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2254" y="7968557"/>
            <a:ext cx="2161956" cy="2161956"/>
          </a:xfrm>
          <a:prstGeom prst="rect">
            <a:avLst/>
          </a:prstGeom>
        </p:spPr>
      </p:pic>
      <p:sp>
        <p:nvSpPr>
          <p:cNvPr id="38" name="TextBox 8">
            <a:extLst>
              <a:ext uri="{FF2B5EF4-FFF2-40B4-BE49-F238E27FC236}">
                <a16:creationId xmlns:a16="http://schemas.microsoft.com/office/drawing/2014/main" id="{090B2B3E-C401-4187-A453-122105D4A7D4}"/>
              </a:ext>
            </a:extLst>
          </p:cNvPr>
          <p:cNvSpPr txBox="1"/>
          <p:nvPr/>
        </p:nvSpPr>
        <p:spPr>
          <a:xfrm>
            <a:off x="6473825" y="10854950"/>
            <a:ext cx="6067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CODE QR + DATA</a:t>
            </a:r>
          </a:p>
        </p:txBody>
      </p:sp>
      <p:sp>
        <p:nvSpPr>
          <p:cNvPr id="39" name="TextBox 8">
            <a:extLst>
              <a:ext uri="{FF2B5EF4-FFF2-40B4-BE49-F238E27FC236}">
                <a16:creationId xmlns:a16="http://schemas.microsoft.com/office/drawing/2014/main" id="{C31C7C45-EAA0-48A5-B7FE-4476B3514E28}"/>
              </a:ext>
            </a:extLst>
          </p:cNvPr>
          <p:cNvSpPr txBox="1"/>
          <p:nvPr/>
        </p:nvSpPr>
        <p:spPr>
          <a:xfrm>
            <a:off x="11947925" y="10853684"/>
            <a:ext cx="5967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SCAN + OCR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49B3EABF-BF94-4BD0-BF68-A3FB8AA4DBB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6251" y="8627129"/>
            <a:ext cx="685495" cy="685495"/>
          </a:xfrm>
          <a:prstGeom prst="rect">
            <a:avLst/>
          </a:prstGeom>
        </p:spPr>
      </p:pic>
      <p:pic>
        <p:nvPicPr>
          <p:cNvPr id="2052" name="Image 2051">
            <a:extLst>
              <a:ext uri="{FF2B5EF4-FFF2-40B4-BE49-F238E27FC236}">
                <a16:creationId xmlns:a16="http://schemas.microsoft.com/office/drawing/2014/main" id="{68374A5C-BA7B-489E-896E-0CEC00C16A91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3787" y="8053241"/>
            <a:ext cx="1941733" cy="1941733"/>
          </a:xfrm>
          <a:prstGeom prst="rect">
            <a:avLst/>
          </a:prstGeom>
        </p:spPr>
      </p:pic>
      <p:sp>
        <p:nvSpPr>
          <p:cNvPr id="43" name="TextBox 8">
            <a:extLst>
              <a:ext uri="{FF2B5EF4-FFF2-40B4-BE49-F238E27FC236}">
                <a16:creationId xmlns:a16="http://schemas.microsoft.com/office/drawing/2014/main" id="{D2DBB291-10BB-4279-8F65-63E7C640E764}"/>
              </a:ext>
            </a:extLst>
          </p:cNvPr>
          <p:cNvSpPr txBox="1"/>
          <p:nvPr/>
        </p:nvSpPr>
        <p:spPr>
          <a:xfrm>
            <a:off x="19656425" y="10843645"/>
            <a:ext cx="4877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DEP / CDA-CH</a:t>
            </a:r>
          </a:p>
        </p:txBody>
      </p:sp>
      <p:pic>
        <p:nvPicPr>
          <p:cNvPr id="2056" name="Image 2055">
            <a:extLst>
              <a:ext uri="{FF2B5EF4-FFF2-40B4-BE49-F238E27FC236}">
                <a16:creationId xmlns:a16="http://schemas.microsoft.com/office/drawing/2014/main" id="{9DB56004-DA87-4F2C-ACE1-D78214A80628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333" y="4495800"/>
            <a:ext cx="8365289" cy="83652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58" name="Image 2057">
            <a:extLst>
              <a:ext uri="{FF2B5EF4-FFF2-40B4-BE49-F238E27FC236}">
                <a16:creationId xmlns:a16="http://schemas.microsoft.com/office/drawing/2014/main" id="{7518A7CD-6447-48BD-98A4-A4D69E2282B9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730" y="4735219"/>
            <a:ext cx="8418152" cy="837931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60" name="Image 2059">
            <a:extLst>
              <a:ext uri="{FF2B5EF4-FFF2-40B4-BE49-F238E27FC236}">
                <a16:creationId xmlns:a16="http://schemas.microsoft.com/office/drawing/2014/main" id="{35911840-53AE-4F78-9AFA-2AF55C709EB7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1911" y="4339419"/>
            <a:ext cx="9596048" cy="888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920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250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250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25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250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25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7">
            <a:extLst>
              <a:ext uri="{FF2B5EF4-FFF2-40B4-BE49-F238E27FC236}">
                <a16:creationId xmlns:a16="http://schemas.microsoft.com/office/drawing/2014/main" id="{247FEF5C-F9C7-4DFF-B483-E8D00CA21A64}"/>
              </a:ext>
            </a:extLst>
          </p:cNvPr>
          <p:cNvSpPr txBox="1"/>
          <p:nvPr/>
        </p:nvSpPr>
        <p:spPr>
          <a:xfrm>
            <a:off x="3519275" y="1143000"/>
            <a:ext cx="2148702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b="1" dirty="0">
                <a:solidFill>
                  <a:srgbClr val="F4F4F4"/>
                </a:solidFill>
                <a:latin typeface="Montserrat" charset="0"/>
                <a:ea typeface="Montserrat" charset="0"/>
                <a:cs typeface="Montserrat" charset="0"/>
              </a:rPr>
              <a:t>OBJECTIFS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192C136D-24C8-41C1-9CBF-02642AB0B982}"/>
              </a:ext>
            </a:extLst>
          </p:cNvPr>
          <p:cNvSpPr txBox="1"/>
          <p:nvPr/>
        </p:nvSpPr>
        <p:spPr>
          <a:xfrm>
            <a:off x="2924279" y="2697272"/>
            <a:ext cx="1886574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OBJECTIFS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2AD0B487-4377-41B1-A26B-AFF2018B3F83}"/>
              </a:ext>
            </a:extLst>
          </p:cNvPr>
          <p:cNvSpPr txBox="1"/>
          <p:nvPr/>
        </p:nvSpPr>
        <p:spPr>
          <a:xfrm>
            <a:off x="2924281" y="2236374"/>
            <a:ext cx="7511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MEDICAL MACHINE LEARNING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F53B72DA-A74B-4C81-B5AB-D4C74E2027C2}"/>
              </a:ext>
            </a:extLst>
          </p:cNvPr>
          <p:cNvSpPr txBox="1"/>
          <p:nvPr/>
        </p:nvSpPr>
        <p:spPr>
          <a:xfrm>
            <a:off x="4464210" y="10175215"/>
            <a:ext cx="6187061" cy="6482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sz="2800" b="1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>
              <a:lnSpc>
                <a:spcPct val="150000"/>
              </a:lnSpc>
            </a:pPr>
            <a:r>
              <a:rPr lang="fr-FR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Workflow chronophage</a:t>
            </a:r>
          </a:p>
          <a:p>
            <a:pPr algn="ctr">
              <a:lnSpc>
                <a:spcPct val="150000"/>
              </a:lnSpc>
            </a:pPr>
            <a:r>
              <a:rPr lang="fr-FR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Manque de personnel</a:t>
            </a:r>
          </a:p>
          <a:p>
            <a:pPr>
              <a:lnSpc>
                <a:spcPct val="150000"/>
              </a:lnSpc>
            </a:pPr>
            <a:endParaRPr lang="en-US" sz="28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>
              <a:lnSpc>
                <a:spcPct val="150000"/>
              </a:lnSpc>
            </a:pPr>
            <a:endParaRPr lang="en-US" sz="28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>
              <a:lnSpc>
                <a:spcPct val="150000"/>
              </a:lnSpc>
            </a:pPr>
            <a:endParaRPr lang="en-US" sz="28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>
              <a:lnSpc>
                <a:spcPct val="150000"/>
              </a:lnSpc>
            </a:pPr>
            <a:endParaRPr lang="en-US" sz="28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>
              <a:lnSpc>
                <a:spcPct val="150000"/>
              </a:lnSpc>
            </a:pPr>
            <a:endParaRPr lang="en-US" sz="28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>
              <a:lnSpc>
                <a:spcPct val="150000"/>
              </a:lnSpc>
            </a:pPr>
            <a:endParaRPr lang="en-US" sz="2800" b="1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>
              <a:lnSpc>
                <a:spcPct val="150000"/>
              </a:lnSpc>
            </a:pPr>
            <a:endParaRPr lang="en-US" sz="2800" b="1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E46D6202-4575-46A7-82C9-69D7C8245F76}"/>
              </a:ext>
            </a:extLst>
          </p:cNvPr>
          <p:cNvSpPr txBox="1"/>
          <p:nvPr/>
        </p:nvSpPr>
        <p:spPr>
          <a:xfrm>
            <a:off x="13303216" y="4004370"/>
            <a:ext cx="1009494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PROBLEMATIQUE et BUT</a:t>
            </a:r>
          </a:p>
          <a:p>
            <a:endParaRPr lang="en-US" sz="28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endParaRPr lang="en-US" sz="28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endParaRPr lang="en-US" sz="28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endParaRPr lang="en-US" sz="28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endParaRPr lang="en-US" sz="28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endParaRPr lang="en-US" sz="2800" b="1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endParaRPr lang="en-US" sz="2800" b="1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1E64EE0-FA3F-4ED8-ADB0-CD16DC0AAAA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025" y="6635785"/>
            <a:ext cx="3539430" cy="3539430"/>
          </a:xfrm>
          <a:prstGeom prst="rect">
            <a:avLst/>
          </a:prstGeom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EEEFBEF7-3DD7-499B-82AD-C4DC55CAFCA0}"/>
              </a:ext>
            </a:extLst>
          </p:cNvPr>
          <p:cNvSpPr txBox="1"/>
          <p:nvPr/>
        </p:nvSpPr>
        <p:spPr>
          <a:xfrm>
            <a:off x="13665169" y="10555320"/>
            <a:ext cx="7270437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fr-FR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Solution d’automatisation</a:t>
            </a:r>
          </a:p>
          <a:p>
            <a:pPr algn="ctr">
              <a:lnSpc>
                <a:spcPct val="150000"/>
              </a:lnSpc>
            </a:pPr>
            <a:r>
              <a:rPr lang="en-US" sz="2800" spc="600" dirty="0" err="1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Analyse</a:t>
            </a:r>
            <a:r>
              <a:rPr lang="en-US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 de </a:t>
            </a:r>
            <a:r>
              <a:rPr lang="en-US" sz="2800" spc="600" dirty="0" err="1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marché</a:t>
            </a:r>
            <a:endParaRPr lang="en-US" sz="28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endParaRPr lang="en-US" sz="28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endParaRPr lang="en-US" sz="28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endParaRPr lang="en-US" sz="28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endParaRPr lang="en-US" sz="28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endParaRPr lang="en-US" sz="2800" b="1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endParaRPr lang="en-US" sz="2800" b="1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57D7EA51-64C3-4DA6-8012-01FF136FE4C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904" y="7744157"/>
            <a:ext cx="1104249" cy="110424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8CDE3EC-07F5-45A6-A62E-B04B62AEBE0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9381" y="6553200"/>
            <a:ext cx="3622015" cy="362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9250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7">
            <a:extLst>
              <a:ext uri="{FF2B5EF4-FFF2-40B4-BE49-F238E27FC236}">
                <a16:creationId xmlns:a16="http://schemas.microsoft.com/office/drawing/2014/main" id="{247FEF5C-F9C7-4DFF-B483-E8D00CA21A64}"/>
              </a:ext>
            </a:extLst>
          </p:cNvPr>
          <p:cNvSpPr txBox="1"/>
          <p:nvPr/>
        </p:nvSpPr>
        <p:spPr>
          <a:xfrm>
            <a:off x="3519275" y="1143000"/>
            <a:ext cx="2148702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b="1" dirty="0">
                <a:solidFill>
                  <a:srgbClr val="F4F4F4"/>
                </a:solidFill>
                <a:latin typeface="Montserrat" charset="0"/>
                <a:ea typeface="Montserrat" charset="0"/>
                <a:cs typeface="Montserrat" charset="0"/>
              </a:rPr>
              <a:t>CONCEPTION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192C136D-24C8-41C1-9CBF-02642AB0B982}"/>
              </a:ext>
            </a:extLst>
          </p:cNvPr>
          <p:cNvSpPr txBox="1"/>
          <p:nvPr/>
        </p:nvSpPr>
        <p:spPr>
          <a:xfrm>
            <a:off x="2924279" y="2697272"/>
            <a:ext cx="1886574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CONCEPTION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2AD0B487-4377-41B1-A26B-AFF2018B3F83}"/>
              </a:ext>
            </a:extLst>
          </p:cNvPr>
          <p:cNvSpPr txBox="1"/>
          <p:nvPr/>
        </p:nvSpPr>
        <p:spPr>
          <a:xfrm>
            <a:off x="2924281" y="2236374"/>
            <a:ext cx="7511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MEDICAL MACHINE LEARNING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E46D6202-4575-46A7-82C9-69D7C8245F76}"/>
              </a:ext>
            </a:extLst>
          </p:cNvPr>
          <p:cNvSpPr txBox="1"/>
          <p:nvPr/>
        </p:nvSpPr>
        <p:spPr>
          <a:xfrm>
            <a:off x="15810902" y="4004370"/>
            <a:ext cx="1009494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NOUVEAU WORFLOW</a:t>
            </a:r>
          </a:p>
          <a:p>
            <a:endParaRPr lang="en-US" sz="28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endParaRPr lang="en-US" sz="28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endParaRPr lang="en-US" sz="28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endParaRPr lang="en-US" sz="28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endParaRPr lang="en-US" sz="28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endParaRPr lang="en-US" sz="2800" b="1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endParaRPr lang="en-US" sz="2800" b="1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11" name="Picture 2" descr="https://www.e-sculape.ch/data/web/e-sculape/uploads/images/Logos/_thumb/2200x800/esculape_rvb.jpg">
            <a:extLst>
              <a:ext uri="{FF2B5EF4-FFF2-40B4-BE49-F238E27FC236}">
                <a16:creationId xmlns:a16="http://schemas.microsoft.com/office/drawing/2014/main" id="{B8D1A093-656C-403B-AF27-F21FA92FF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483" y="8482736"/>
            <a:ext cx="3534186" cy="108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150DFBFC-F2B4-463E-BA58-75F3DB0AA15B}"/>
              </a:ext>
            </a:extLst>
          </p:cNvPr>
          <p:cNvSpPr/>
          <p:nvPr/>
        </p:nvSpPr>
        <p:spPr>
          <a:xfrm>
            <a:off x="1440648" y="7239000"/>
            <a:ext cx="3441149" cy="3409949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B1E13A6-98D4-4E07-AB83-45E1D5047EF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902" y="7854779"/>
            <a:ext cx="2140195" cy="214019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C225564-3241-4A56-B0D7-566C082BC68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348" y="7956258"/>
            <a:ext cx="2161957" cy="216195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0375EBE1-13E2-4654-9823-A25ED9924F7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320" y="8627129"/>
            <a:ext cx="685495" cy="68549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259571C-2C1F-4D5F-89DB-9C3AD7153BF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763" y="8779529"/>
            <a:ext cx="685495" cy="68549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E0215E53-0E83-43E2-8154-7099DE67F20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6973" y="8615953"/>
            <a:ext cx="685495" cy="685495"/>
          </a:xfrm>
          <a:prstGeom prst="rect">
            <a:avLst/>
          </a:prstGeom>
        </p:spPr>
      </p:pic>
      <p:sp>
        <p:nvSpPr>
          <p:cNvPr id="28" name="TextBox 8">
            <a:extLst>
              <a:ext uri="{FF2B5EF4-FFF2-40B4-BE49-F238E27FC236}">
                <a16:creationId xmlns:a16="http://schemas.microsoft.com/office/drawing/2014/main" id="{7BF4869A-AF40-4EB7-BE45-D658777A39E6}"/>
              </a:ext>
            </a:extLst>
          </p:cNvPr>
          <p:cNvSpPr txBox="1"/>
          <p:nvPr/>
        </p:nvSpPr>
        <p:spPr>
          <a:xfrm>
            <a:off x="5708192" y="10853684"/>
            <a:ext cx="6067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MEDICAL DOC</a:t>
            </a:r>
          </a:p>
        </p:txBody>
      </p:sp>
      <p:sp>
        <p:nvSpPr>
          <p:cNvPr id="29" name="TextBox 8">
            <a:extLst>
              <a:ext uri="{FF2B5EF4-FFF2-40B4-BE49-F238E27FC236}">
                <a16:creationId xmlns:a16="http://schemas.microsoft.com/office/drawing/2014/main" id="{FF5E46A4-EBB4-4EBE-B4B2-66990C935615}"/>
              </a:ext>
            </a:extLst>
          </p:cNvPr>
          <p:cNvSpPr txBox="1"/>
          <p:nvPr/>
        </p:nvSpPr>
        <p:spPr>
          <a:xfrm>
            <a:off x="10103178" y="10853684"/>
            <a:ext cx="5967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SCAN + OCR</a:t>
            </a: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D3E2AFBE-7BAF-454B-8EC2-21C4ED60712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6825" y="8627129"/>
            <a:ext cx="685495" cy="685495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5A034C01-448E-44C8-917E-E77102BCCDE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3787" y="8053241"/>
            <a:ext cx="1941733" cy="1941733"/>
          </a:xfrm>
          <a:prstGeom prst="rect">
            <a:avLst/>
          </a:prstGeom>
        </p:spPr>
      </p:pic>
      <p:sp>
        <p:nvSpPr>
          <p:cNvPr id="32" name="TextBox 8">
            <a:extLst>
              <a:ext uri="{FF2B5EF4-FFF2-40B4-BE49-F238E27FC236}">
                <a16:creationId xmlns:a16="http://schemas.microsoft.com/office/drawing/2014/main" id="{4C36F5A5-B6DF-4C51-8F4C-70CEFB5E7BBE}"/>
              </a:ext>
            </a:extLst>
          </p:cNvPr>
          <p:cNvSpPr txBox="1"/>
          <p:nvPr/>
        </p:nvSpPr>
        <p:spPr>
          <a:xfrm>
            <a:off x="19656425" y="10843645"/>
            <a:ext cx="4877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DEP / CDA-CH</a:t>
            </a:r>
          </a:p>
        </p:txBody>
      </p:sp>
      <p:pic>
        <p:nvPicPr>
          <p:cNvPr id="3" name="Image 2" descr="Une image contenant extérieur, signe, ciel, texte&#10;&#10;Description générée automatiquement">
            <a:extLst>
              <a:ext uri="{FF2B5EF4-FFF2-40B4-BE49-F238E27FC236}">
                <a16:creationId xmlns:a16="http://schemas.microsoft.com/office/drawing/2014/main" id="{0816D9AC-413D-4DC0-82D5-BEFBB5AD9D9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5677" y="7206585"/>
            <a:ext cx="3441149" cy="3441149"/>
          </a:xfrm>
          <a:prstGeom prst="rect">
            <a:avLst/>
          </a:prstGeom>
        </p:spPr>
      </p:pic>
      <p:sp>
        <p:nvSpPr>
          <p:cNvPr id="33" name="TextBox 8">
            <a:extLst>
              <a:ext uri="{FF2B5EF4-FFF2-40B4-BE49-F238E27FC236}">
                <a16:creationId xmlns:a16="http://schemas.microsoft.com/office/drawing/2014/main" id="{26941D93-72A8-410E-93DF-842134685B93}"/>
              </a:ext>
            </a:extLst>
          </p:cNvPr>
          <p:cNvSpPr txBox="1"/>
          <p:nvPr/>
        </p:nvSpPr>
        <p:spPr>
          <a:xfrm>
            <a:off x="14627225" y="11049000"/>
            <a:ext cx="37226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600" dirty="0">
                <a:solidFill>
                  <a:srgbClr val="29B9A8"/>
                </a:solidFill>
                <a:latin typeface="Montserrat Medium" charset="0"/>
                <a:ea typeface="Montserrat Medium" charset="0"/>
                <a:cs typeface="Montserrat Medium" charset="0"/>
              </a:rPr>
              <a:t>AUTONOMOUS</a:t>
            </a:r>
          </a:p>
          <a:p>
            <a:pPr algn="ctr"/>
            <a:r>
              <a:rPr lang="en-US" sz="2800" spc="600" dirty="0">
                <a:solidFill>
                  <a:srgbClr val="29B9A8"/>
                </a:solidFill>
                <a:latin typeface="Montserrat Medium" charset="0"/>
                <a:ea typeface="Montserrat Medium" charset="0"/>
                <a:cs typeface="Montserrat Medium" charset="0"/>
              </a:rPr>
              <a:t>SYSTEM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BFA21A-BBC4-468C-86F2-0ECD17F1E87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773" y="6218937"/>
            <a:ext cx="1101294" cy="1101294"/>
          </a:xfrm>
          <a:prstGeom prst="rect">
            <a:avLst/>
          </a:prstGeom>
        </p:spPr>
      </p:pic>
      <p:pic>
        <p:nvPicPr>
          <p:cNvPr id="45" name="Image 44" descr="Une image contenant orange, périphérique, base-ball, batte&#10;&#10;Description générée automatiquement">
            <a:extLst>
              <a:ext uri="{FF2B5EF4-FFF2-40B4-BE49-F238E27FC236}">
                <a16:creationId xmlns:a16="http://schemas.microsoft.com/office/drawing/2014/main" id="{5FE0FEEF-A6A8-4FF8-857F-DCC3ED848617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759" y="6114923"/>
            <a:ext cx="1309321" cy="130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63854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7">
            <a:extLst>
              <a:ext uri="{FF2B5EF4-FFF2-40B4-BE49-F238E27FC236}">
                <a16:creationId xmlns:a16="http://schemas.microsoft.com/office/drawing/2014/main" id="{247FEF5C-F9C7-4DFF-B483-E8D00CA21A64}"/>
              </a:ext>
            </a:extLst>
          </p:cNvPr>
          <p:cNvSpPr txBox="1"/>
          <p:nvPr/>
        </p:nvSpPr>
        <p:spPr>
          <a:xfrm>
            <a:off x="3519275" y="1143000"/>
            <a:ext cx="2148702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b="1" dirty="0">
                <a:solidFill>
                  <a:srgbClr val="F4F4F4"/>
                </a:solidFill>
                <a:latin typeface="Montserrat" charset="0"/>
                <a:ea typeface="Montserrat" charset="0"/>
                <a:cs typeface="Montserrat" charset="0"/>
              </a:rPr>
              <a:t>ANALYSE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192C136D-24C8-41C1-9CBF-02642AB0B982}"/>
              </a:ext>
            </a:extLst>
          </p:cNvPr>
          <p:cNvSpPr txBox="1"/>
          <p:nvPr/>
        </p:nvSpPr>
        <p:spPr>
          <a:xfrm>
            <a:off x="2924279" y="2697272"/>
            <a:ext cx="156523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ANALYSE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2AD0B487-4377-41B1-A26B-AFF2018B3F83}"/>
              </a:ext>
            </a:extLst>
          </p:cNvPr>
          <p:cNvSpPr txBox="1"/>
          <p:nvPr/>
        </p:nvSpPr>
        <p:spPr>
          <a:xfrm>
            <a:off x="2924281" y="2236374"/>
            <a:ext cx="7511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MEDICAL MACHINE LEARNING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E46D6202-4575-46A7-82C9-69D7C8245F76}"/>
              </a:ext>
            </a:extLst>
          </p:cNvPr>
          <p:cNvSpPr txBox="1"/>
          <p:nvPr/>
        </p:nvSpPr>
        <p:spPr>
          <a:xfrm>
            <a:off x="12036425" y="4010586"/>
            <a:ext cx="10094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TECHNOLOGIES D’AUTONOMISATION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2B2FA25-076B-4D30-AC3F-C944398AB9B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5921" y="7669843"/>
            <a:ext cx="2032328" cy="2032328"/>
          </a:xfrm>
          <a:prstGeom prst="rect">
            <a:avLst/>
          </a:prstGeom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EB7B608E-E433-4466-AD88-EFE557D5A044}"/>
              </a:ext>
            </a:extLst>
          </p:cNvPr>
          <p:cNvSpPr txBox="1"/>
          <p:nvPr/>
        </p:nvSpPr>
        <p:spPr>
          <a:xfrm>
            <a:off x="13865225" y="5204315"/>
            <a:ext cx="7373720" cy="1958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Analyse de texte</a:t>
            </a:r>
          </a:p>
          <a:p>
            <a:pPr algn="ctr">
              <a:lnSpc>
                <a:spcPct val="150000"/>
              </a:lnSpc>
            </a:pPr>
            <a:r>
              <a:rPr lang="fr-FR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(extraction des données depuis l’OCR)</a:t>
            </a:r>
            <a:endParaRPr lang="en-US" sz="28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107DEAC3-5BA9-4F02-B7EB-CB72DE827562}"/>
              </a:ext>
            </a:extLst>
          </p:cNvPr>
          <p:cNvGrpSpPr/>
          <p:nvPr/>
        </p:nvGrpSpPr>
        <p:grpSpPr>
          <a:xfrm>
            <a:off x="6715178" y="7483096"/>
            <a:ext cx="2002085" cy="2002085"/>
            <a:chOff x="10969625" y="5851982"/>
            <a:chExt cx="2885115" cy="2885115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1089F3B5-7ED1-41F0-9A7C-4D5E1BF56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8580" y="6230676"/>
              <a:ext cx="1359845" cy="1359845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35D0D9BF-2893-44BB-8B74-E175C28BF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69625" y="5851982"/>
              <a:ext cx="2885115" cy="2885115"/>
            </a:xfrm>
            <a:prstGeom prst="rect">
              <a:avLst/>
            </a:prstGeom>
          </p:spPr>
        </p:pic>
      </p:grpSp>
      <p:sp>
        <p:nvSpPr>
          <p:cNvPr id="21" name="TextBox 11">
            <a:extLst>
              <a:ext uri="{FF2B5EF4-FFF2-40B4-BE49-F238E27FC236}">
                <a16:creationId xmlns:a16="http://schemas.microsoft.com/office/drawing/2014/main" id="{47D2AB82-5470-4671-B8F3-54A059653C1A}"/>
              </a:ext>
            </a:extLst>
          </p:cNvPr>
          <p:cNvSpPr txBox="1"/>
          <p:nvPr/>
        </p:nvSpPr>
        <p:spPr>
          <a:xfrm>
            <a:off x="3651674" y="5204315"/>
            <a:ext cx="8156151" cy="1958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Analyse d’image</a:t>
            </a:r>
          </a:p>
          <a:p>
            <a:pPr algn="ctr">
              <a:lnSpc>
                <a:spcPct val="150000"/>
              </a:lnSpc>
            </a:pPr>
            <a:r>
              <a:rPr lang="fr-FR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(type/classe du document depuis le scan)</a:t>
            </a:r>
            <a:endParaRPr lang="en-US" sz="28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AA5224DD-5407-4FB4-8299-3248BF82A23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225" y="10628510"/>
            <a:ext cx="3752320" cy="2173090"/>
          </a:xfrm>
          <a:prstGeom prst="rect">
            <a:avLst/>
          </a:prstGeom>
        </p:spPr>
      </p:pic>
      <p:sp>
        <p:nvSpPr>
          <p:cNvPr id="25" name="TextBox 11">
            <a:extLst>
              <a:ext uri="{FF2B5EF4-FFF2-40B4-BE49-F238E27FC236}">
                <a16:creationId xmlns:a16="http://schemas.microsoft.com/office/drawing/2014/main" id="{57E5094F-9316-4918-A01B-4F3F60EE616D}"/>
              </a:ext>
            </a:extLst>
          </p:cNvPr>
          <p:cNvSpPr txBox="1"/>
          <p:nvPr/>
        </p:nvSpPr>
        <p:spPr>
          <a:xfrm>
            <a:off x="878935" y="10930225"/>
            <a:ext cx="6553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32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DEEP</a:t>
            </a:r>
          </a:p>
          <a:p>
            <a:pPr algn="ctr"/>
            <a:r>
              <a:rPr lang="fr-CH" sz="32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LEARNING</a:t>
            </a:r>
            <a:br>
              <a:rPr lang="fr-CH" sz="32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</a:br>
            <a:r>
              <a:rPr lang="fr-CH" sz="32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MODEL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8F1754D1-18A0-4C54-9F97-0EE816FB318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35825" y="9561710"/>
            <a:ext cx="651940" cy="651940"/>
          </a:xfrm>
          <a:prstGeom prst="rect">
            <a:avLst/>
          </a:prstGeom>
        </p:spPr>
      </p:pic>
      <p:sp>
        <p:nvSpPr>
          <p:cNvPr id="28" name="TextBox 11">
            <a:extLst>
              <a:ext uri="{FF2B5EF4-FFF2-40B4-BE49-F238E27FC236}">
                <a16:creationId xmlns:a16="http://schemas.microsoft.com/office/drawing/2014/main" id="{0F85639E-B148-4301-B012-366C8CB93A3C}"/>
              </a:ext>
            </a:extLst>
          </p:cNvPr>
          <p:cNvSpPr txBox="1"/>
          <p:nvPr/>
        </p:nvSpPr>
        <p:spPr>
          <a:xfrm>
            <a:off x="13837731" y="11108446"/>
            <a:ext cx="7929247" cy="1312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CH" sz="2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FUZZY STRING MATCHING</a:t>
            </a:r>
          </a:p>
          <a:p>
            <a:pPr algn="ctr">
              <a:lnSpc>
                <a:spcPct val="150000"/>
              </a:lnSpc>
            </a:pPr>
            <a:r>
              <a:rPr lang="fr-CH" sz="2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NAMED ENTITY RECOGNITION</a:t>
            </a:r>
            <a:endParaRPr lang="fr-CH" sz="28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5D46DF3F-9935-4F46-BB9A-37547BD86E5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226153" y="10141805"/>
            <a:ext cx="651863" cy="651863"/>
          </a:xfrm>
          <a:prstGeom prst="rect">
            <a:avLst/>
          </a:prstGeom>
        </p:spPr>
      </p:pic>
      <p:sp>
        <p:nvSpPr>
          <p:cNvPr id="2" name="Ellipse 1">
            <a:extLst>
              <a:ext uri="{FF2B5EF4-FFF2-40B4-BE49-F238E27FC236}">
                <a16:creationId xmlns:a16="http://schemas.microsoft.com/office/drawing/2014/main" id="{AD6E9268-5AEB-4B45-ACC9-A2DBF256B38B}"/>
              </a:ext>
            </a:extLst>
          </p:cNvPr>
          <p:cNvSpPr/>
          <p:nvPr/>
        </p:nvSpPr>
        <p:spPr>
          <a:xfrm>
            <a:off x="1783969" y="4681921"/>
            <a:ext cx="11637380" cy="10919767"/>
          </a:xfrm>
          <a:prstGeom prst="ellipse">
            <a:avLst/>
          </a:prstGeom>
          <a:solidFill>
            <a:srgbClr val="4BD7C8">
              <a:alpha val="16863"/>
            </a:srgbClr>
          </a:solidFill>
          <a:ln w="76200">
            <a:solidFill>
              <a:srgbClr val="29B9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01428862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7">
            <a:extLst>
              <a:ext uri="{FF2B5EF4-FFF2-40B4-BE49-F238E27FC236}">
                <a16:creationId xmlns:a16="http://schemas.microsoft.com/office/drawing/2014/main" id="{247FEF5C-F9C7-4DFF-B483-E8D00CA21A64}"/>
              </a:ext>
            </a:extLst>
          </p:cNvPr>
          <p:cNvSpPr txBox="1"/>
          <p:nvPr/>
        </p:nvSpPr>
        <p:spPr>
          <a:xfrm>
            <a:off x="3519275" y="1143000"/>
            <a:ext cx="2148702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b="1" dirty="0">
                <a:solidFill>
                  <a:srgbClr val="F4F4F4"/>
                </a:solidFill>
                <a:latin typeface="Montserrat" charset="0"/>
                <a:ea typeface="Montserrat" charset="0"/>
                <a:cs typeface="Montserrat" charset="0"/>
              </a:rPr>
              <a:t>ANALYSE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192C136D-24C8-41C1-9CBF-02642AB0B982}"/>
              </a:ext>
            </a:extLst>
          </p:cNvPr>
          <p:cNvSpPr txBox="1"/>
          <p:nvPr/>
        </p:nvSpPr>
        <p:spPr>
          <a:xfrm>
            <a:off x="2924279" y="2697272"/>
            <a:ext cx="156523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ANALYSE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2AD0B487-4377-41B1-A26B-AFF2018B3F83}"/>
              </a:ext>
            </a:extLst>
          </p:cNvPr>
          <p:cNvSpPr txBox="1"/>
          <p:nvPr/>
        </p:nvSpPr>
        <p:spPr>
          <a:xfrm>
            <a:off x="2924281" y="2236374"/>
            <a:ext cx="7511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MEDICAL MACHINE LEARNING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E46D6202-4575-46A7-82C9-69D7C8245F76}"/>
              </a:ext>
            </a:extLst>
          </p:cNvPr>
          <p:cNvSpPr txBox="1"/>
          <p:nvPr/>
        </p:nvSpPr>
        <p:spPr>
          <a:xfrm>
            <a:off x="12188825" y="4010586"/>
            <a:ext cx="10094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INTRO AU DEEP LEARNING</a:t>
            </a:r>
          </a:p>
        </p:txBody>
      </p:sp>
      <p:pic>
        <p:nvPicPr>
          <p:cNvPr id="1026" name="Picture 2" descr="https://blog.westerndigital.com/wp-content/uploads/2018/05/supervised-learning-diagram.jpg">
            <a:extLst>
              <a:ext uri="{FF2B5EF4-FFF2-40B4-BE49-F238E27FC236}">
                <a16:creationId xmlns:a16="http://schemas.microsoft.com/office/drawing/2014/main" id="{3910780E-5BB5-4688-B1AB-20AB96375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" t="21021" r="50000" b="8235"/>
          <a:stretch/>
        </p:blipFill>
        <p:spPr bwMode="auto">
          <a:xfrm>
            <a:off x="6449245" y="5485276"/>
            <a:ext cx="8787579" cy="731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i.vas3k.ru/7vx.jpg">
            <a:extLst>
              <a:ext uri="{FF2B5EF4-FFF2-40B4-BE49-F238E27FC236}">
                <a16:creationId xmlns:a16="http://schemas.microsoft.com/office/drawing/2014/main" id="{1727C648-B4AF-4627-A294-577CB1F8C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446" y="4988260"/>
            <a:ext cx="7206367" cy="821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11">
            <a:extLst>
              <a:ext uri="{FF2B5EF4-FFF2-40B4-BE49-F238E27FC236}">
                <a16:creationId xmlns:a16="http://schemas.microsoft.com/office/drawing/2014/main" id="{A92958C8-70B2-49ED-8C18-4758B68260FF}"/>
              </a:ext>
            </a:extLst>
          </p:cNvPr>
          <p:cNvSpPr txBox="1"/>
          <p:nvPr/>
        </p:nvSpPr>
        <p:spPr>
          <a:xfrm>
            <a:off x="15628813" y="7374116"/>
            <a:ext cx="5040818" cy="4522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H" sz="32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ENTRAINEMENT</a:t>
            </a:r>
          </a:p>
          <a:p>
            <a:pPr>
              <a:lnSpc>
                <a:spcPct val="150000"/>
              </a:lnSpc>
            </a:pPr>
            <a:endParaRPr lang="fr-CH" sz="3200" b="1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>
              <a:lnSpc>
                <a:spcPct val="150000"/>
              </a:lnSpc>
            </a:pPr>
            <a:endParaRPr lang="fr-CH" sz="3200" b="1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>
              <a:lnSpc>
                <a:spcPct val="150000"/>
              </a:lnSpc>
            </a:pPr>
            <a:endParaRPr lang="fr-CH" sz="3200" b="1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>
              <a:lnSpc>
                <a:spcPct val="150000"/>
              </a:lnSpc>
            </a:pPr>
            <a:endParaRPr lang="fr-CH" sz="3200" b="1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>
              <a:lnSpc>
                <a:spcPct val="150000"/>
              </a:lnSpc>
            </a:pPr>
            <a:r>
              <a:rPr lang="fr-CH" sz="32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PREDICTION</a:t>
            </a:r>
            <a:endParaRPr lang="fr-CH" sz="32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54639B97-95E7-4777-BE3B-1E225BE55DF2}"/>
              </a:ext>
            </a:extLst>
          </p:cNvPr>
          <p:cNvSpPr txBox="1"/>
          <p:nvPr/>
        </p:nvSpPr>
        <p:spPr>
          <a:xfrm>
            <a:off x="2865333" y="5064857"/>
            <a:ext cx="140478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fr-CH" sz="2800" spc="600" dirty="0">
                <a:solidFill>
                  <a:schemeClr val="tx2"/>
                </a:solidFill>
                <a:latin typeface="Montserrat" panose="00000500000000000000" pitchFamily="2" charset="0"/>
                <a:ea typeface="Montserrat Medium" charset="0"/>
                <a:cs typeface="Montserrat Medium" charset="0"/>
              </a:rPr>
              <a:t>Techniques d’IA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fr-CH" sz="2800" spc="600" dirty="0">
                <a:solidFill>
                  <a:schemeClr val="tx2"/>
                </a:solidFill>
                <a:latin typeface="Montserrat" panose="00000500000000000000" pitchFamily="2" charset="0"/>
                <a:ea typeface="Montserrat Medium" charset="0"/>
                <a:cs typeface="Montserrat Medium" charset="0"/>
              </a:rPr>
              <a:t>Nécessite </a:t>
            </a:r>
            <a:r>
              <a:rPr lang="fr-CH" sz="2800" b="1" spc="600" dirty="0">
                <a:solidFill>
                  <a:schemeClr val="tx2"/>
                </a:solidFill>
                <a:latin typeface="Montserrat" panose="00000500000000000000" pitchFamily="2" charset="0"/>
                <a:ea typeface="Montserrat Medium" charset="0"/>
                <a:cs typeface="Montserrat Medium" charset="0"/>
              </a:rPr>
              <a:t>beaucoup</a:t>
            </a:r>
            <a:r>
              <a:rPr lang="fr-CH" sz="2800" spc="600" dirty="0">
                <a:solidFill>
                  <a:schemeClr val="tx2"/>
                </a:solidFill>
                <a:latin typeface="Montserrat" panose="00000500000000000000" pitchFamily="2" charset="0"/>
                <a:ea typeface="Montserrat Medium" charset="0"/>
                <a:cs typeface="Montserrat Medium" charset="0"/>
              </a:rPr>
              <a:t> de données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fr-CH" sz="2800" spc="600" dirty="0">
                <a:solidFill>
                  <a:schemeClr val="tx2"/>
                </a:solidFill>
                <a:latin typeface="Montserrat" panose="00000500000000000000" pitchFamily="2" charset="0"/>
                <a:ea typeface="Montserrat Medium" charset="0"/>
                <a:cs typeface="Montserrat Medium" charset="0"/>
              </a:rPr>
              <a:t>Algorithmes de statistiques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fr-CH" sz="2800" spc="600" dirty="0">
                <a:solidFill>
                  <a:schemeClr val="tx2"/>
                </a:solidFill>
                <a:latin typeface="Montserrat" panose="00000500000000000000" pitchFamily="2" charset="0"/>
                <a:ea typeface="Montserrat Medium" charset="0"/>
                <a:cs typeface="Montserrat Medium" charset="0"/>
              </a:rPr>
              <a:t>Réseaux de neurones artificiels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fr-CH" sz="2800" spc="600" dirty="0">
                <a:solidFill>
                  <a:schemeClr val="tx2"/>
                </a:solidFill>
                <a:latin typeface="Montserrat" panose="00000500000000000000" pitchFamily="2" charset="0"/>
                <a:ea typeface="Montserrat Medium" charset="0"/>
                <a:cs typeface="Montserrat Medium" charset="0"/>
              </a:rPr>
              <a:t>Permet aux machines de prédire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fr-CH" sz="2800" spc="600" dirty="0">
                <a:solidFill>
                  <a:schemeClr val="tx2"/>
                </a:solidFill>
                <a:latin typeface="Montserrat" panose="00000500000000000000" pitchFamily="2" charset="0"/>
                <a:ea typeface="Montserrat Medium" charset="0"/>
                <a:cs typeface="Montserrat Medium" charset="0"/>
              </a:rPr>
              <a:t>Apprend et s’améliore avec l’entrainement</a:t>
            </a:r>
          </a:p>
        </p:txBody>
      </p:sp>
      <p:pic>
        <p:nvPicPr>
          <p:cNvPr id="7" name="Image 6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D8A1796F-ABAA-4FCC-9236-31A564E3F2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017" y="8875685"/>
            <a:ext cx="14739224" cy="3454667"/>
          </a:xfrm>
          <a:prstGeom prst="rect">
            <a:avLst/>
          </a:prstGeom>
        </p:spPr>
      </p:pic>
      <p:pic>
        <p:nvPicPr>
          <p:cNvPr id="5122" name="Picture 2" descr="https://cdn-images-1.medium.com/max/1600/0*_cgWPP25djXBauNZ.png">
            <a:extLst>
              <a:ext uri="{FF2B5EF4-FFF2-40B4-BE49-F238E27FC236}">
                <a16:creationId xmlns:a16="http://schemas.microsoft.com/office/drawing/2014/main" id="{089DC5AB-B68C-4BAE-B5CF-DFBF1FDA2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845" y="5064857"/>
            <a:ext cx="11358659" cy="812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249643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7">
            <a:extLst>
              <a:ext uri="{FF2B5EF4-FFF2-40B4-BE49-F238E27FC236}">
                <a16:creationId xmlns:a16="http://schemas.microsoft.com/office/drawing/2014/main" id="{247FEF5C-F9C7-4DFF-B483-E8D00CA21A64}"/>
              </a:ext>
            </a:extLst>
          </p:cNvPr>
          <p:cNvSpPr txBox="1"/>
          <p:nvPr/>
        </p:nvSpPr>
        <p:spPr>
          <a:xfrm>
            <a:off x="3519275" y="1143000"/>
            <a:ext cx="2148702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b="1" dirty="0">
                <a:solidFill>
                  <a:srgbClr val="F4F4F4"/>
                </a:solidFill>
                <a:latin typeface="Montserrat" charset="0"/>
                <a:ea typeface="Montserrat" charset="0"/>
                <a:cs typeface="Montserrat" charset="0"/>
              </a:rPr>
              <a:t>ANALYSE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192C136D-24C8-41C1-9CBF-02642AB0B982}"/>
              </a:ext>
            </a:extLst>
          </p:cNvPr>
          <p:cNvSpPr txBox="1"/>
          <p:nvPr/>
        </p:nvSpPr>
        <p:spPr>
          <a:xfrm>
            <a:off x="2924279" y="2697272"/>
            <a:ext cx="156523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ANALYSE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2AD0B487-4377-41B1-A26B-AFF2018B3F83}"/>
              </a:ext>
            </a:extLst>
          </p:cNvPr>
          <p:cNvSpPr txBox="1"/>
          <p:nvPr/>
        </p:nvSpPr>
        <p:spPr>
          <a:xfrm>
            <a:off x="2924281" y="2236374"/>
            <a:ext cx="7511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MEDICAL MACHINE LEARNING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E46D6202-4575-46A7-82C9-69D7C8245F76}"/>
              </a:ext>
            </a:extLst>
          </p:cNvPr>
          <p:cNvSpPr txBox="1"/>
          <p:nvPr/>
        </p:nvSpPr>
        <p:spPr>
          <a:xfrm>
            <a:off x="12166600" y="4010586"/>
            <a:ext cx="1158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CONVOLUTIONAL NEURAL NETWORK (CNN)</a:t>
            </a:r>
          </a:p>
        </p:txBody>
      </p:sp>
      <p:pic>
        <p:nvPicPr>
          <p:cNvPr id="2052" name="Picture 4" descr="https://i.vas3k.ru/7wj.jpg">
            <a:extLst>
              <a:ext uri="{FF2B5EF4-FFF2-40B4-BE49-F238E27FC236}">
                <a16:creationId xmlns:a16="http://schemas.microsoft.com/office/drawing/2014/main" id="{6F9E90B6-6217-405F-8E9E-9A5FD4CAF2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64"/>
          <a:stretch/>
        </p:blipFill>
        <p:spPr bwMode="auto">
          <a:xfrm>
            <a:off x="2902056" y="7795117"/>
            <a:ext cx="19783908" cy="498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3592BB-3EFE-41F5-8510-997353380F29}"/>
              </a:ext>
            </a:extLst>
          </p:cNvPr>
          <p:cNvSpPr/>
          <p:nvPr/>
        </p:nvSpPr>
        <p:spPr>
          <a:xfrm>
            <a:off x="18576637" y="11247704"/>
            <a:ext cx="4498566" cy="213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57D327-0749-4431-9AE5-7991930F92AE}"/>
              </a:ext>
            </a:extLst>
          </p:cNvPr>
          <p:cNvSpPr/>
          <p:nvPr/>
        </p:nvSpPr>
        <p:spPr>
          <a:xfrm>
            <a:off x="3592771" y="7467600"/>
            <a:ext cx="6858000" cy="808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EABCA0CD-513A-4DED-834A-EE99D92397EC}"/>
              </a:ext>
            </a:extLst>
          </p:cNvPr>
          <p:cNvSpPr txBox="1"/>
          <p:nvPr/>
        </p:nvSpPr>
        <p:spPr>
          <a:xfrm>
            <a:off x="2865333" y="5045866"/>
            <a:ext cx="158766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fr-CH" sz="2800" spc="600" dirty="0">
                <a:solidFill>
                  <a:schemeClr val="tx2"/>
                </a:solidFill>
                <a:latin typeface="Montserrat" panose="00000500000000000000" pitchFamily="2" charset="0"/>
                <a:ea typeface="Montserrat Medium" charset="0"/>
                <a:cs typeface="Montserrat Medium" charset="0"/>
              </a:rPr>
              <a:t>State-of-the-art en classification d’images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fr-CH" sz="2800" spc="600" dirty="0">
                <a:solidFill>
                  <a:schemeClr val="tx2"/>
                </a:solidFill>
                <a:latin typeface="Montserrat" panose="00000500000000000000" pitchFamily="2" charset="0"/>
                <a:ea typeface="Montserrat Medium" charset="0"/>
                <a:cs typeface="Montserrat Medium" charset="0"/>
              </a:rPr>
              <a:t>Inspiré par le fonctionnement du cortex visuel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fr-CH" sz="2800" spc="600" dirty="0">
                <a:solidFill>
                  <a:schemeClr val="tx2"/>
                </a:solidFill>
                <a:latin typeface="Montserrat" panose="00000500000000000000" pitchFamily="2" charset="0"/>
                <a:ea typeface="Montserrat Medium" charset="0"/>
                <a:cs typeface="Montserrat Medium" charset="0"/>
              </a:rPr>
              <a:t>Extraction autonome des features (traits)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fr-CH" sz="2800" spc="600" dirty="0">
                <a:solidFill>
                  <a:schemeClr val="tx2"/>
                </a:solidFill>
                <a:latin typeface="Montserrat" panose="00000500000000000000" pitchFamily="2" charset="0"/>
                <a:ea typeface="Montserrat Medium" charset="0"/>
                <a:cs typeface="Montserrat Medium" charset="0"/>
              </a:rPr>
              <a:t>Assignation des poids et biais</a:t>
            </a:r>
          </a:p>
        </p:txBody>
      </p:sp>
    </p:spTree>
    <p:extLst>
      <p:ext uri="{BB962C8B-B14F-4D97-AF65-F5344CB8AC3E}">
        <p14:creationId xmlns:p14="http://schemas.microsoft.com/office/powerpoint/2010/main" val="2672735424"/>
      </p:ext>
    </p:extLst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Default Theme">
  <a:themeElements>
    <a:clrScheme name="Simple GP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8FA2AA"/>
      </a:accent2>
      <a:accent3>
        <a:srgbClr val="545557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35265</TotalTime>
  <Words>436</Words>
  <Application>Microsoft Office PowerPoint</Application>
  <PresentationFormat>Personnalisé</PresentationFormat>
  <Paragraphs>187</Paragraphs>
  <Slides>16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5" baseType="lpstr">
      <vt:lpstr>Arial</vt:lpstr>
      <vt:lpstr>Calibri Light</vt:lpstr>
      <vt:lpstr>Lato Light</vt:lpstr>
      <vt:lpstr>Montserrat</vt:lpstr>
      <vt:lpstr>Montserrat Hairline</vt:lpstr>
      <vt:lpstr>Montserrat Light</vt:lpstr>
      <vt:lpstr>Montserrat Medium</vt:lpstr>
      <vt:lpstr>Wingdings</vt:lpstr>
      <vt:lpstr>Default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Manager>Awesome PPT</Manager>
  <Company>Awesome PPT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Awesome PPT</dc:title>
  <dc:subject>Awesome PPT</dc:subject>
  <dc:creator>Awesome PPT</dc:creator>
  <cp:keywords>Awesome PPT</cp:keywords>
  <dc:description>Awesome PPT</dc:description>
  <cp:lastModifiedBy>Patrick Audriaz</cp:lastModifiedBy>
  <cp:revision>6382</cp:revision>
  <dcterms:created xsi:type="dcterms:W3CDTF">2014-11-12T21:47:38Z</dcterms:created>
  <dcterms:modified xsi:type="dcterms:W3CDTF">2019-05-15T08:15:42Z</dcterms:modified>
  <cp:category>Awesome PPT</cp:category>
</cp:coreProperties>
</file>